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Lst>
  <p:notesMasterIdLst>
    <p:notesMasterId r:id="rId17"/>
  </p:notesMasterIdLst>
  <p:sldIdLst>
    <p:sldId id="265" r:id="rId2"/>
    <p:sldId id="313" r:id="rId3"/>
    <p:sldId id="348" r:id="rId4"/>
    <p:sldId id="350" r:id="rId5"/>
    <p:sldId id="352" r:id="rId6"/>
    <p:sldId id="317" r:id="rId7"/>
    <p:sldId id="335" r:id="rId8"/>
    <p:sldId id="336" r:id="rId9"/>
    <p:sldId id="342" r:id="rId10"/>
    <p:sldId id="347" r:id="rId11"/>
    <p:sldId id="346" r:id="rId12"/>
    <p:sldId id="334" r:id="rId13"/>
    <p:sldId id="345" r:id="rId14"/>
    <p:sldId id="340" r:id="rId15"/>
    <p:sldId id="353" r:id="rId16"/>
  </p:sldIdLst>
  <p:sldSz cx="9144000" cy="6858000" type="screen4x3"/>
  <p:notesSz cx="7010400" cy="9296400"/>
  <p:embeddedFontLst>
    <p:embeddedFont>
      <p:font typeface="Calibri" panose="020F0502020204030204" pitchFamily="34" charset="0"/>
      <p:regular r:id="rId18"/>
      <p:bold r:id="rId19"/>
      <p:italic r:id="rId20"/>
      <p:boldItalic r:id="rId21"/>
    </p:embeddedFont>
  </p:embeddedFontLst>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C0C69B-6D89-AE38-3CF8-54062D218A13}" name="Andrew Kusch" initials="AK" userId="S::Andrew.Kusch@cityoffullerton.com::079abc67-26ab-4de8-bcf6-075e96d57e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0000"/>
    <a:srgbClr val="FFCC00"/>
    <a:srgbClr val="FFFF66"/>
    <a:srgbClr val="000000"/>
    <a:srgbClr val="FF6699"/>
    <a:srgbClr val="0000FF"/>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8" autoAdjust="0"/>
    <p:restoredTop sz="72302" autoAdjust="0"/>
  </p:normalViewPr>
  <p:slideViewPr>
    <p:cSldViewPr snapToGrid="0">
      <p:cViewPr varScale="1">
        <p:scale>
          <a:sx n="73" d="100"/>
          <a:sy n="73" d="100"/>
        </p:scale>
        <p:origin x="1356" y="54"/>
      </p:cViewPr>
      <p:guideLst>
        <p:guide orient="horz" pos="2160"/>
        <p:guide pos="2880"/>
      </p:guideLst>
    </p:cSldViewPr>
  </p:slideViewPr>
  <p:notesTextViewPr>
    <p:cViewPr>
      <p:scale>
        <a:sx n="3" d="2"/>
        <a:sy n="3" d="2"/>
      </p:scale>
      <p:origin x="0" y="0"/>
    </p:cViewPr>
  </p:notesTextViewPr>
  <p:notesViewPr>
    <p:cSldViewPr snapToGrid="0">
      <p:cViewPr>
        <p:scale>
          <a:sx n="125" d="100"/>
          <a:sy n="125" d="100"/>
        </p:scale>
        <p:origin x="552" y="-6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1AD0E6-FC86-4612-8CBF-D4E4D999C19E}"/>
              </a:ext>
            </a:extLst>
          </p:cNvPr>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48C678ED-72B3-4D0E-9B71-8A14705EBF96}"/>
              </a:ext>
            </a:extLst>
          </p:cNvPr>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cs typeface="Arial" charset="0"/>
              </a:defRPr>
            </a:lvl1pPr>
          </a:lstStyle>
          <a:p>
            <a:pPr>
              <a:defRPr/>
            </a:pPr>
            <a:fld id="{C0190626-0CAA-4C62-8591-4B897F7B89E9}" type="datetimeFigureOut">
              <a:rPr lang="en-US"/>
              <a:pPr>
                <a:defRPr/>
              </a:pPr>
              <a:t>6/13/2024</a:t>
            </a:fld>
            <a:endParaRPr lang="en-US"/>
          </a:p>
        </p:txBody>
      </p:sp>
      <p:sp>
        <p:nvSpPr>
          <p:cNvPr id="4" name="Slide Image Placeholder 3">
            <a:extLst>
              <a:ext uri="{FF2B5EF4-FFF2-40B4-BE49-F238E27FC236}">
                <a16:creationId xmlns:a16="http://schemas.microsoft.com/office/drawing/2014/main" id="{FB976F6E-F77E-4B2C-A1B3-6123250ECE4D}"/>
              </a:ext>
            </a:extLst>
          </p:cNvPr>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a:extLst>
              <a:ext uri="{FF2B5EF4-FFF2-40B4-BE49-F238E27FC236}">
                <a16:creationId xmlns:a16="http://schemas.microsoft.com/office/drawing/2014/main" id="{F27573C7-DBC7-4DD5-99EB-2C314484F289}"/>
              </a:ext>
            </a:extLst>
          </p:cNvPr>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34AE66C-72FD-4105-A22E-894248019C5D}"/>
              </a:ext>
            </a:extLst>
          </p:cNvPr>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FD575E5-4248-4DD9-BC08-99D8B95423D4}"/>
              </a:ext>
            </a:extLst>
          </p:cNvPr>
          <p:cNvSpPr>
            <a:spLocks noGrp="1"/>
          </p:cNvSpPr>
          <p:nvPr>
            <p:ph type="sldNum" sz="quarter" idx="5"/>
          </p:nvPr>
        </p:nvSpPr>
        <p:spPr>
          <a:xfrm>
            <a:off x="3970734" y="8830659"/>
            <a:ext cx="3038145" cy="464205"/>
          </a:xfrm>
          <a:prstGeom prst="rect">
            <a:avLst/>
          </a:prstGeom>
        </p:spPr>
        <p:txBody>
          <a:bodyPr vert="horz" wrap="square" lIns="88139" tIns="44070" rIns="88139" bIns="44070" numCol="1" anchor="b" anchorCtr="0" compatLnSpc="1">
            <a:prstTxWarp prst="textNoShape">
              <a:avLst/>
            </a:prstTxWarp>
          </a:bodyPr>
          <a:lstStyle>
            <a:lvl1pPr algn="r">
              <a:defRPr sz="1200"/>
            </a:lvl1pPr>
          </a:lstStyle>
          <a:p>
            <a:fld id="{E5A81826-EB91-4B0E-9D2D-2411052E2C6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81826-EB91-4B0E-9D2D-2411052E2C67}" type="slidenum">
              <a:rPr lang="en-US" altLang="en-US" smtClean="0"/>
              <a:pPr/>
              <a:t>1</a:t>
            </a:fld>
            <a:endParaRPr lang="en-US" altLang="en-US"/>
          </a:p>
        </p:txBody>
      </p:sp>
    </p:spTree>
    <p:extLst>
      <p:ext uri="{BB962C8B-B14F-4D97-AF65-F5344CB8AC3E}">
        <p14:creationId xmlns:p14="http://schemas.microsoft.com/office/powerpoint/2010/main" val="664016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978B469-ADE2-4D33-9672-8206072D46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CF8B9E60-A7FA-4558-8E76-5C12CCCF44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sz="1400" dirty="0"/>
              <a:t>The City has adopted the Mills Act Program which allows…</a:t>
            </a:r>
          </a:p>
        </p:txBody>
      </p:sp>
      <p:sp>
        <p:nvSpPr>
          <p:cNvPr id="18436" name="Slide Number Placeholder 3">
            <a:extLst>
              <a:ext uri="{FF2B5EF4-FFF2-40B4-BE49-F238E27FC236}">
                <a16:creationId xmlns:a16="http://schemas.microsoft.com/office/drawing/2014/main" id="{ECD9EF13-043C-4091-80B5-F3BD3138A8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6130" indent="-275434" eaLnBrk="0" hangingPunct="0">
              <a:spcBef>
                <a:spcPct val="30000"/>
              </a:spcBef>
              <a:defRPr sz="1200">
                <a:solidFill>
                  <a:schemeClr val="tx1"/>
                </a:solidFill>
                <a:latin typeface="Calibri" panose="020F0502020204030204" pitchFamily="34" charset="0"/>
              </a:defRPr>
            </a:lvl2pPr>
            <a:lvl3pPr marL="1101738" indent="-220348" eaLnBrk="0" hangingPunct="0">
              <a:spcBef>
                <a:spcPct val="30000"/>
              </a:spcBef>
              <a:defRPr sz="1200">
                <a:solidFill>
                  <a:schemeClr val="tx1"/>
                </a:solidFill>
                <a:latin typeface="Calibri" panose="020F0502020204030204" pitchFamily="34" charset="0"/>
              </a:defRPr>
            </a:lvl3pPr>
            <a:lvl4pPr marL="1542433" indent="-220348" eaLnBrk="0" hangingPunct="0">
              <a:spcBef>
                <a:spcPct val="30000"/>
              </a:spcBef>
              <a:defRPr sz="1200">
                <a:solidFill>
                  <a:schemeClr val="tx1"/>
                </a:solidFill>
                <a:latin typeface="Calibri" panose="020F0502020204030204" pitchFamily="34" charset="0"/>
              </a:defRPr>
            </a:lvl4pPr>
            <a:lvl5pPr marL="1983128" indent="-220348" eaLnBrk="0" hangingPunct="0">
              <a:spcBef>
                <a:spcPct val="30000"/>
              </a:spcBef>
              <a:defRPr sz="1200">
                <a:solidFill>
                  <a:schemeClr val="tx1"/>
                </a:solidFill>
                <a:latin typeface="Calibri" panose="020F0502020204030204" pitchFamily="34" charset="0"/>
              </a:defRPr>
            </a:lvl5pPr>
            <a:lvl6pPr marL="2423823" indent="-220348" eaLnBrk="0" fontAlgn="base" hangingPunct="0">
              <a:spcBef>
                <a:spcPct val="30000"/>
              </a:spcBef>
              <a:spcAft>
                <a:spcPct val="0"/>
              </a:spcAft>
              <a:defRPr sz="1200">
                <a:solidFill>
                  <a:schemeClr val="tx1"/>
                </a:solidFill>
                <a:latin typeface="Calibri" panose="020F0502020204030204" pitchFamily="34" charset="0"/>
              </a:defRPr>
            </a:lvl6pPr>
            <a:lvl7pPr marL="2864518" indent="-220348" eaLnBrk="0" fontAlgn="base" hangingPunct="0">
              <a:spcBef>
                <a:spcPct val="30000"/>
              </a:spcBef>
              <a:spcAft>
                <a:spcPct val="0"/>
              </a:spcAft>
              <a:defRPr sz="1200">
                <a:solidFill>
                  <a:schemeClr val="tx1"/>
                </a:solidFill>
                <a:latin typeface="Calibri" panose="020F0502020204030204" pitchFamily="34" charset="0"/>
              </a:defRPr>
            </a:lvl7pPr>
            <a:lvl8pPr marL="3305213" indent="-220348" eaLnBrk="0" fontAlgn="base" hangingPunct="0">
              <a:spcBef>
                <a:spcPct val="30000"/>
              </a:spcBef>
              <a:spcAft>
                <a:spcPct val="0"/>
              </a:spcAft>
              <a:defRPr sz="1200">
                <a:solidFill>
                  <a:schemeClr val="tx1"/>
                </a:solidFill>
                <a:latin typeface="Calibri" panose="020F0502020204030204" pitchFamily="34" charset="0"/>
              </a:defRPr>
            </a:lvl8pPr>
            <a:lvl9pPr marL="3745908" indent="-22034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0E21502-3516-4B12-9DE6-49B830334DCA}" type="slidenum">
              <a:rPr lang="en-US" altLang="en-US">
                <a:latin typeface="Times New Roman" panose="02020603050405020304" pitchFamily="18" charset="0"/>
              </a:rPr>
              <a:pPr eaLnBrk="1" hangingPunct="1">
                <a:spcBef>
                  <a:spcPct val="0"/>
                </a:spcBef>
              </a:pPr>
              <a:t>10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7521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Municipal Code identifies the following procedure for review of requests for a residential preservation zone designation. </a:t>
            </a:r>
          </a:p>
        </p:txBody>
      </p:sp>
      <p:sp>
        <p:nvSpPr>
          <p:cNvPr id="4" name="Slide Number Placeholder 3"/>
          <p:cNvSpPr>
            <a:spLocks noGrp="1"/>
          </p:cNvSpPr>
          <p:nvPr>
            <p:ph type="sldNum" sz="quarter" idx="5"/>
          </p:nvPr>
        </p:nvSpPr>
        <p:spPr/>
        <p:txBody>
          <a:bodyPr/>
          <a:lstStyle/>
          <a:p>
            <a:fld id="{E5A81826-EB91-4B0E-9D2D-2411052E2C67}" type="slidenum">
              <a:rPr lang="en-US" altLang="en-US" smtClean="0"/>
              <a:pPr/>
              <a:t>11</a:t>
            </a:fld>
            <a:endParaRPr lang="en-US" altLang="en-US"/>
          </a:p>
        </p:txBody>
      </p:sp>
    </p:spTree>
    <p:extLst>
      <p:ext uri="{BB962C8B-B14F-4D97-AF65-F5344CB8AC3E}">
        <p14:creationId xmlns:p14="http://schemas.microsoft.com/office/powerpoint/2010/main" val="3810854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following are available documents from the City’s web page related to a Preservation Zone designation.  </a:t>
            </a:r>
          </a:p>
        </p:txBody>
      </p:sp>
      <p:sp>
        <p:nvSpPr>
          <p:cNvPr id="4" name="Slide Number Placeholder 3"/>
          <p:cNvSpPr>
            <a:spLocks noGrp="1"/>
          </p:cNvSpPr>
          <p:nvPr>
            <p:ph type="sldNum" sz="quarter" idx="5"/>
          </p:nvPr>
        </p:nvSpPr>
        <p:spPr/>
        <p:txBody>
          <a:bodyPr/>
          <a:lstStyle/>
          <a:p>
            <a:fld id="{E5A81826-EB91-4B0E-9D2D-2411052E2C67}" type="slidenum">
              <a:rPr lang="en-US" altLang="en-US" smtClean="0"/>
              <a:pPr/>
              <a:t>12</a:t>
            </a:fld>
            <a:endParaRPr lang="en-US" altLang="en-US"/>
          </a:p>
        </p:txBody>
      </p:sp>
    </p:spTree>
    <p:extLst>
      <p:ext uri="{BB962C8B-B14F-4D97-AF65-F5344CB8AC3E}">
        <p14:creationId xmlns:p14="http://schemas.microsoft.com/office/powerpoint/2010/main" val="725095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my contact information.  It also has been provided in the public notice that was mailed for this meeting,</a:t>
            </a:r>
          </a:p>
          <a:p>
            <a:endParaRPr lang="en-US" dirty="0"/>
          </a:p>
          <a:p>
            <a:r>
              <a:rPr lang="en-US" dirty="0"/>
              <a:t>We have with us this evening members of Fullerton Heritage, a non-profit, organization that has been at the forefront of advocating for historic preservation in Fullerton.  The organization provides a wealth of Fullerton historic knowledge, including extensive research and volunteer hours in establishing Preservation Zones, and designating individual properties on the National Register of Historic Places or as Local Landmarks.  I would add that the Fullerton Library has a historic archive of Fullerton which, in part, is accessible from the City’s web page.  I would invite anyone from Fullerton Heritage if they would like to provide any additional information or insight regarding Fullerton Preservation, including the  proposed Preservation Zone.    </a:t>
            </a:r>
          </a:p>
        </p:txBody>
      </p:sp>
      <p:sp>
        <p:nvSpPr>
          <p:cNvPr id="4" name="Slide Number Placeholder 3"/>
          <p:cNvSpPr>
            <a:spLocks noGrp="1"/>
          </p:cNvSpPr>
          <p:nvPr>
            <p:ph type="sldNum" sz="quarter" idx="5"/>
          </p:nvPr>
        </p:nvSpPr>
        <p:spPr/>
        <p:txBody>
          <a:bodyPr/>
          <a:lstStyle/>
          <a:p>
            <a:fld id="{E5A81826-EB91-4B0E-9D2D-2411052E2C67}" type="slidenum">
              <a:rPr lang="en-US" altLang="en-US" smtClean="0"/>
              <a:pPr/>
              <a:t>13</a:t>
            </a:fld>
            <a:endParaRPr lang="en-US" altLang="en-US"/>
          </a:p>
        </p:txBody>
      </p:sp>
    </p:spTree>
    <p:extLst>
      <p:ext uri="{BB962C8B-B14F-4D97-AF65-F5344CB8AC3E}">
        <p14:creationId xmlns:p14="http://schemas.microsoft.com/office/powerpoint/2010/main" val="3897930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81826-EB91-4B0E-9D2D-2411052E2C67}" type="slidenum">
              <a:rPr lang="en-US" altLang="en-US" smtClean="0"/>
              <a:pPr/>
              <a:t>14</a:t>
            </a:fld>
            <a:endParaRPr lang="en-US" altLang="en-US"/>
          </a:p>
        </p:txBody>
      </p:sp>
    </p:spTree>
    <p:extLst>
      <p:ext uri="{BB962C8B-B14F-4D97-AF65-F5344CB8AC3E}">
        <p14:creationId xmlns:p14="http://schemas.microsoft.com/office/powerpoint/2010/main" val="3004869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81826-EB91-4B0E-9D2D-2411052E2C67}" type="slidenum">
              <a:rPr lang="en-US" altLang="en-US" smtClean="0"/>
              <a:pPr/>
              <a:t>15</a:t>
            </a:fld>
            <a:endParaRPr lang="en-US" altLang="en-US"/>
          </a:p>
        </p:txBody>
      </p:sp>
    </p:spTree>
    <p:extLst>
      <p:ext uri="{BB962C8B-B14F-4D97-AF65-F5344CB8AC3E}">
        <p14:creationId xmlns:p14="http://schemas.microsoft.com/office/powerpoint/2010/main" val="64684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81826-EB91-4B0E-9D2D-2411052E2C67}" type="slidenum">
              <a:rPr lang="en-US" altLang="en-US" smtClean="0"/>
              <a:pPr/>
              <a:t>2</a:t>
            </a:fld>
            <a:endParaRPr lang="en-US" altLang="en-US"/>
          </a:p>
        </p:txBody>
      </p:sp>
    </p:spTree>
    <p:extLst>
      <p:ext uri="{BB962C8B-B14F-4D97-AF65-F5344CB8AC3E}">
        <p14:creationId xmlns:p14="http://schemas.microsoft.com/office/powerpoint/2010/main" val="510114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As background, this a map of existing Preservation Zones in the city.  The first Preservation Zone was established in 1996.  This map illustrates six neighborhood that have received a Preservation Zone overlay.    </a:t>
            </a:r>
          </a:p>
        </p:txBody>
      </p:sp>
      <p:sp>
        <p:nvSpPr>
          <p:cNvPr id="4" name="Slide Number Placeholder 3"/>
          <p:cNvSpPr>
            <a:spLocks noGrp="1"/>
          </p:cNvSpPr>
          <p:nvPr>
            <p:ph type="sldNum" sz="quarter" idx="5"/>
          </p:nvPr>
        </p:nvSpPr>
        <p:spPr/>
        <p:txBody>
          <a:bodyPr/>
          <a:lstStyle/>
          <a:p>
            <a:fld id="{E5A81826-EB91-4B0E-9D2D-2411052E2C67}" type="slidenum">
              <a:rPr lang="en-US" altLang="en-US" smtClean="0"/>
              <a:pPr/>
              <a:t>3</a:t>
            </a:fld>
            <a:endParaRPr lang="en-US" altLang="en-US"/>
          </a:p>
        </p:txBody>
      </p:sp>
    </p:spTree>
    <p:extLst>
      <p:ext uri="{BB962C8B-B14F-4D97-AF65-F5344CB8AC3E}">
        <p14:creationId xmlns:p14="http://schemas.microsoft.com/office/powerpoint/2010/main" val="391132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October, the City Council approved the most recent Preservation Zone that includes the Presidents Avenue neighborhood, illustrated on this map and generally described as the properties on Adams Avenue, Jefferson Avenue, Truman Avenue and Roosevelt Avenue. </a:t>
            </a:r>
          </a:p>
          <a:p>
            <a:endParaRPr lang="en-US" sz="1800" dirty="0"/>
          </a:p>
          <a:p>
            <a:r>
              <a:rPr lang="en-US" sz="1800" dirty="0"/>
              <a:t>In April, a community meeting was held for another Potential Historic District, considered the West Wilshire, Woods, and </a:t>
            </a:r>
            <a:r>
              <a:rPr lang="en-US" sz="1800" dirty="0" err="1"/>
              <a:t>Wickett</a:t>
            </a:r>
            <a:r>
              <a:rPr lang="en-US" sz="1800" dirty="0"/>
              <a:t> Square District, east of the Presidents Avenue neighborhood.  A petition is currently circulating to gain property owner interest in pursuing a Preservation Zone </a:t>
            </a:r>
          </a:p>
        </p:txBody>
      </p:sp>
      <p:sp>
        <p:nvSpPr>
          <p:cNvPr id="4" name="Slide Number Placeholder 3"/>
          <p:cNvSpPr>
            <a:spLocks noGrp="1"/>
          </p:cNvSpPr>
          <p:nvPr>
            <p:ph type="sldNum" sz="quarter" idx="5"/>
          </p:nvPr>
        </p:nvSpPr>
        <p:spPr/>
        <p:txBody>
          <a:bodyPr/>
          <a:lstStyle/>
          <a:p>
            <a:fld id="{E5A81826-EB91-4B0E-9D2D-2411052E2C67}" type="slidenum">
              <a:rPr lang="en-US" altLang="en-US" smtClean="0"/>
              <a:pPr/>
              <a:t>4</a:t>
            </a:fld>
            <a:endParaRPr lang="en-US" altLang="en-US"/>
          </a:p>
        </p:txBody>
      </p:sp>
    </p:spTree>
    <p:extLst>
      <p:ext uri="{BB962C8B-B14F-4D97-AF65-F5344CB8AC3E}">
        <p14:creationId xmlns:p14="http://schemas.microsoft.com/office/powerpoint/2010/main" val="39029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dirty="0"/>
              <a:t>Recently, City staff received a petition by property owners interested in information regarding a Preservation Zone for the Upper Golden Hill neighborhood outlined and shaded on this map.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dirty="0"/>
              <a:t>The proposed Preservation Zone includes the properties located 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0" dirty="0"/>
          </a:p>
          <a:p>
            <a:pPr marL="342900" marR="0" lvl="0" indent="-342900" algn="just">
              <a:lnSpc>
                <a:spcPct val="106000"/>
              </a:lnSpc>
              <a:spcBef>
                <a:spcPts val="0"/>
              </a:spcBef>
              <a:spcAft>
                <a:spcPts val="0"/>
              </a:spcAft>
              <a:buFont typeface="Symbol" panose="05050102010706020507" pitchFamily="18" charset="2"/>
              <a:buChar char=""/>
            </a:pPr>
            <a:r>
              <a:rPr lang="en-US" sz="1600" b="0" dirty="0">
                <a:effectLst/>
                <a:latin typeface="Arial" panose="020B0604020202020204" pitchFamily="34" charset="0"/>
                <a:ea typeface="Times New Roman" panose="02020603050405020304" pitchFamily="18" charset="0"/>
                <a:cs typeface="Arial" panose="020B0604020202020204" pitchFamily="34" charset="0"/>
              </a:rPr>
              <a:t>South side of West Valley View Drive, from 512 through 636 West Valley View Drive. </a:t>
            </a:r>
            <a:endParaRPr lang="en-US" sz="1600" b="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6000"/>
              </a:lnSpc>
              <a:spcBef>
                <a:spcPts val="0"/>
              </a:spcBef>
              <a:spcAft>
                <a:spcPts val="0"/>
              </a:spcAft>
              <a:buFont typeface="Symbol" panose="05050102010706020507" pitchFamily="18" charset="2"/>
              <a:buChar char=""/>
            </a:pPr>
            <a:r>
              <a:rPr lang="en-US" sz="1600" b="0" dirty="0">
                <a:effectLst/>
                <a:latin typeface="Arial" panose="020B0604020202020204" pitchFamily="34" charset="0"/>
                <a:ea typeface="Times New Roman" panose="02020603050405020304" pitchFamily="18" charset="0"/>
                <a:cs typeface="Arial" panose="020B0604020202020204" pitchFamily="34" charset="0"/>
              </a:rPr>
              <a:t>Both sides of Fern Drive, from 510 through 639 Fern Drive.</a:t>
            </a:r>
            <a:endParaRPr lang="en-US" sz="1600" b="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6000"/>
              </a:lnSpc>
              <a:spcBef>
                <a:spcPts val="0"/>
              </a:spcBef>
              <a:spcAft>
                <a:spcPts val="0"/>
              </a:spcAft>
              <a:buFont typeface="Symbol" panose="05050102010706020507" pitchFamily="18" charset="2"/>
              <a:buChar char=""/>
            </a:pPr>
            <a:r>
              <a:rPr lang="en-US" sz="1600" b="0" dirty="0">
                <a:effectLst/>
                <a:latin typeface="Arial" panose="020B0604020202020204" pitchFamily="34" charset="0"/>
                <a:ea typeface="Times New Roman" panose="02020603050405020304" pitchFamily="18" charset="0"/>
                <a:cs typeface="Arial" panose="020B0604020202020204" pitchFamily="34" charset="0"/>
              </a:rPr>
              <a:t>East side of North Woods Avenue, from 817 through 856 North Woods Avenue.</a:t>
            </a:r>
            <a:endParaRPr lang="en-US" sz="1600" b="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6000"/>
              </a:lnSpc>
              <a:spcBef>
                <a:spcPts val="0"/>
              </a:spcBef>
              <a:spcAft>
                <a:spcPts val="0"/>
              </a:spcAft>
              <a:buFont typeface="Symbol" panose="05050102010706020507" pitchFamily="18" charset="2"/>
              <a:buChar char=""/>
            </a:pPr>
            <a:r>
              <a:rPr lang="en-US" sz="1600" b="0" dirty="0">
                <a:effectLst/>
                <a:latin typeface="Arial" panose="020B0604020202020204" pitchFamily="34" charset="0"/>
                <a:ea typeface="Times New Roman" panose="02020603050405020304" pitchFamily="18" charset="0"/>
                <a:cs typeface="Arial" panose="020B0604020202020204" pitchFamily="34" charset="0"/>
              </a:rPr>
              <a:t>Both sides of Lois Lane, from 658 through 857 Lois Lane.</a:t>
            </a:r>
            <a:endParaRPr lang="en-US" sz="1600" b="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6000"/>
              </a:lnSpc>
              <a:spcBef>
                <a:spcPts val="0"/>
              </a:spcBef>
              <a:spcAft>
                <a:spcPts val="0"/>
              </a:spcAft>
              <a:buFont typeface="Symbol" panose="05050102010706020507" pitchFamily="18" charset="2"/>
              <a:buChar char=""/>
            </a:pPr>
            <a:r>
              <a:rPr lang="en-US" sz="1600" b="0" dirty="0">
                <a:effectLst/>
                <a:latin typeface="Arial" panose="020B0604020202020204" pitchFamily="34" charset="0"/>
                <a:ea typeface="Times New Roman" panose="02020603050405020304" pitchFamily="18" charset="0"/>
                <a:cs typeface="Arial" panose="020B0604020202020204" pitchFamily="34" charset="0"/>
              </a:rPr>
              <a:t>711 Grandview Avenue and both sides of street, from 800 through 865 Grandview Avenue.</a:t>
            </a:r>
            <a:endParaRPr lang="en-US" sz="1600" b="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6000"/>
              </a:lnSpc>
              <a:spcBef>
                <a:spcPts val="0"/>
              </a:spcBef>
              <a:spcAft>
                <a:spcPts val="0"/>
              </a:spcAft>
              <a:buFont typeface="Symbol" panose="05050102010706020507" pitchFamily="18" charset="2"/>
              <a:buChar char=""/>
            </a:pPr>
            <a:r>
              <a:rPr lang="en-US" sz="1600" b="0" dirty="0">
                <a:effectLst/>
                <a:latin typeface="Arial" panose="020B0604020202020204" pitchFamily="34" charset="0"/>
                <a:ea typeface="Times New Roman" panose="02020603050405020304" pitchFamily="18" charset="0"/>
                <a:cs typeface="Arial" panose="020B0604020202020204" pitchFamily="34" charset="0"/>
              </a:rPr>
              <a:t>West side of North Richman Avenue from 833 through 915 North Richman Avenue.</a:t>
            </a:r>
            <a:endParaRPr lang="en-US" sz="1600" b="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0" dirty="0"/>
          </a:p>
          <a:p>
            <a:r>
              <a:rPr lang="en-US" sz="1600" dirty="0"/>
              <a:t>Properties within the proposed preservation zone are currently zoned R-1-7.2, One Family Residential.  Indicated with a green star are the location of designated Local Landmarks or Significant Properties. </a:t>
            </a:r>
          </a:p>
        </p:txBody>
      </p:sp>
      <p:sp>
        <p:nvSpPr>
          <p:cNvPr id="4" name="Slide Number Placeholder 3"/>
          <p:cNvSpPr>
            <a:spLocks noGrp="1"/>
          </p:cNvSpPr>
          <p:nvPr>
            <p:ph type="sldNum" sz="quarter" idx="5"/>
          </p:nvPr>
        </p:nvSpPr>
        <p:spPr/>
        <p:txBody>
          <a:bodyPr/>
          <a:lstStyle/>
          <a:p>
            <a:fld id="{E5A81826-EB91-4B0E-9D2D-2411052E2C67}" type="slidenum">
              <a:rPr lang="en-US" altLang="en-US" smtClean="0"/>
              <a:pPr/>
              <a:t>5</a:t>
            </a:fld>
            <a:endParaRPr lang="en-US" altLang="en-US"/>
          </a:p>
        </p:txBody>
      </p:sp>
    </p:spTree>
    <p:extLst>
      <p:ext uri="{BB962C8B-B14F-4D97-AF65-F5344CB8AC3E}">
        <p14:creationId xmlns:p14="http://schemas.microsoft.com/office/powerpoint/2010/main" val="82069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978B469-ADE2-4D33-9672-8206072D46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CF8B9E60-A7FA-4558-8E76-5C12CCCF44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a:t>Fullerton Municipal Code Chapter 15.48 deals with matters related to historic properties and districts for the purpose of recognizing that it is desirable to preserve, restore and protect historic and cultural resources in the City.  It establishes the need for guidelines in order for the city to work with the public to preserve those elements of Fullerton’s heritage into the future.  </a:t>
            </a:r>
          </a:p>
          <a:p>
            <a:pPr eaLnBrk="1" hangingPunct="1">
              <a:spcBef>
                <a:spcPct val="0"/>
              </a:spcBef>
            </a:pPr>
            <a:endParaRPr lang="en-US" altLang="en-US" sz="1600" dirty="0"/>
          </a:p>
          <a:p>
            <a:pPr eaLnBrk="1" hangingPunct="1">
              <a:spcBef>
                <a:spcPct val="0"/>
              </a:spcBef>
            </a:pPr>
            <a:r>
              <a:rPr lang="en-US" altLang="en-US" sz="1600" dirty="0"/>
              <a:t>There are multiple historic designations, but a Residential Preservation zone is a type of zone classification that is applied to a mature residential neighborhood where the existing housing and environment has been determined to be a valuable asset to the City and should be preserved.  This type of zone allows new development and additions to existing housing, including Accessory Dwelling Units, but construction must be in keeping with the traditional character of the area.  A preservation zone is also subject to design guidelines that have been adopted by City Council.  </a:t>
            </a:r>
          </a:p>
          <a:p>
            <a:pPr eaLnBrk="1" hangingPunct="1">
              <a:spcBef>
                <a:spcPct val="0"/>
              </a:spcBef>
            </a:pPr>
            <a:endParaRPr lang="en-US" altLang="en-US" sz="1600" dirty="0"/>
          </a:p>
          <a:p>
            <a:pPr eaLnBrk="1" hangingPunct="1">
              <a:spcBef>
                <a:spcPct val="0"/>
              </a:spcBef>
            </a:pPr>
            <a:r>
              <a:rPr lang="en-US" altLang="en-US" sz="1600" dirty="0"/>
              <a:t>The Fullerton Municipal Code (Section 15.17.130) incudes recent State Law that provides for R-1 zoned property to be eligible for Two-unit housing development, referred to as an Urban Lot Split.  This provision potentially allows for the subdivision of a parcel into two parcels with lots of at least 1,200 square feet.  Each parcel could consist of two new units or one new unit and one existing unit.  Such a subdivision is an administrative, staff review, process.  A Preservation Zone is considered an historic district and would not allow for a two-unit housing development or Urban Lot Split. </a:t>
            </a:r>
          </a:p>
          <a:p>
            <a:pPr eaLnBrk="1" hangingPunct="1">
              <a:spcBef>
                <a:spcPct val="0"/>
              </a:spcBef>
            </a:pPr>
            <a:endParaRPr lang="en-US" altLang="en-US" sz="1600" dirty="0"/>
          </a:p>
          <a:p>
            <a:pPr eaLnBrk="1" hangingPunct="1">
              <a:spcBef>
                <a:spcPct val="0"/>
              </a:spcBef>
            </a:pPr>
            <a:r>
              <a:rPr lang="en-US" altLang="en-US" sz="1600" dirty="0"/>
              <a:t>Fullerton Municipal Code Chapter 15.48 also provides the process and procedure the City and a neighborhood interested in a preservation overlay will take to obtain a zone change.  In this case, the existing zone would retain the R-1 zone, but a P would be added to the zone designation to indicate that the properties are located within a preservation zone.</a:t>
            </a:r>
          </a:p>
          <a:p>
            <a:pPr eaLnBrk="1" hangingPunct="1">
              <a:spcBef>
                <a:spcPct val="0"/>
              </a:spcBef>
            </a:pPr>
            <a:endParaRPr lang="en-US" altLang="en-US" sz="1600" dirty="0"/>
          </a:p>
          <a:p>
            <a:pPr eaLnBrk="1" hangingPunct="1">
              <a:spcBef>
                <a:spcPct val="0"/>
              </a:spcBef>
            </a:pPr>
            <a:endParaRPr lang="en-US" altLang="en-US" dirty="0"/>
          </a:p>
        </p:txBody>
      </p:sp>
      <p:sp>
        <p:nvSpPr>
          <p:cNvPr id="18436" name="Slide Number Placeholder 3">
            <a:extLst>
              <a:ext uri="{FF2B5EF4-FFF2-40B4-BE49-F238E27FC236}">
                <a16:creationId xmlns:a16="http://schemas.microsoft.com/office/drawing/2014/main" id="{ECD9EF13-043C-4091-80B5-F3BD3138A8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6130" indent="-275434" eaLnBrk="0" hangingPunct="0">
              <a:spcBef>
                <a:spcPct val="30000"/>
              </a:spcBef>
              <a:defRPr sz="1200">
                <a:solidFill>
                  <a:schemeClr val="tx1"/>
                </a:solidFill>
                <a:latin typeface="Calibri" panose="020F0502020204030204" pitchFamily="34" charset="0"/>
              </a:defRPr>
            </a:lvl2pPr>
            <a:lvl3pPr marL="1101738" indent="-220348" eaLnBrk="0" hangingPunct="0">
              <a:spcBef>
                <a:spcPct val="30000"/>
              </a:spcBef>
              <a:defRPr sz="1200">
                <a:solidFill>
                  <a:schemeClr val="tx1"/>
                </a:solidFill>
                <a:latin typeface="Calibri" panose="020F0502020204030204" pitchFamily="34" charset="0"/>
              </a:defRPr>
            </a:lvl3pPr>
            <a:lvl4pPr marL="1542433" indent="-220348" eaLnBrk="0" hangingPunct="0">
              <a:spcBef>
                <a:spcPct val="30000"/>
              </a:spcBef>
              <a:defRPr sz="1200">
                <a:solidFill>
                  <a:schemeClr val="tx1"/>
                </a:solidFill>
                <a:latin typeface="Calibri" panose="020F0502020204030204" pitchFamily="34" charset="0"/>
              </a:defRPr>
            </a:lvl4pPr>
            <a:lvl5pPr marL="1983128" indent="-220348" eaLnBrk="0" hangingPunct="0">
              <a:spcBef>
                <a:spcPct val="30000"/>
              </a:spcBef>
              <a:defRPr sz="1200">
                <a:solidFill>
                  <a:schemeClr val="tx1"/>
                </a:solidFill>
                <a:latin typeface="Calibri" panose="020F0502020204030204" pitchFamily="34" charset="0"/>
              </a:defRPr>
            </a:lvl5pPr>
            <a:lvl6pPr marL="2423823" indent="-220348" eaLnBrk="0" fontAlgn="base" hangingPunct="0">
              <a:spcBef>
                <a:spcPct val="30000"/>
              </a:spcBef>
              <a:spcAft>
                <a:spcPct val="0"/>
              </a:spcAft>
              <a:defRPr sz="1200">
                <a:solidFill>
                  <a:schemeClr val="tx1"/>
                </a:solidFill>
                <a:latin typeface="Calibri" panose="020F0502020204030204" pitchFamily="34" charset="0"/>
              </a:defRPr>
            </a:lvl6pPr>
            <a:lvl7pPr marL="2864518" indent="-220348" eaLnBrk="0" fontAlgn="base" hangingPunct="0">
              <a:spcBef>
                <a:spcPct val="30000"/>
              </a:spcBef>
              <a:spcAft>
                <a:spcPct val="0"/>
              </a:spcAft>
              <a:defRPr sz="1200">
                <a:solidFill>
                  <a:schemeClr val="tx1"/>
                </a:solidFill>
                <a:latin typeface="Calibri" panose="020F0502020204030204" pitchFamily="34" charset="0"/>
              </a:defRPr>
            </a:lvl7pPr>
            <a:lvl8pPr marL="3305213" indent="-220348" eaLnBrk="0" fontAlgn="base" hangingPunct="0">
              <a:spcBef>
                <a:spcPct val="30000"/>
              </a:spcBef>
              <a:spcAft>
                <a:spcPct val="0"/>
              </a:spcAft>
              <a:defRPr sz="1200">
                <a:solidFill>
                  <a:schemeClr val="tx1"/>
                </a:solidFill>
                <a:latin typeface="Calibri" panose="020F0502020204030204" pitchFamily="34" charset="0"/>
              </a:defRPr>
            </a:lvl8pPr>
            <a:lvl9pPr marL="3745908" indent="-22034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0E21502-3516-4B12-9DE6-49B830334DCA}" type="slidenum">
              <a:rPr lang="en-US" altLang="en-US">
                <a:latin typeface="Times New Roman" panose="02020603050405020304" pitchFamily="18" charset="0"/>
              </a:rPr>
              <a:pPr eaLnBrk="1" hangingPunct="1">
                <a:spcBef>
                  <a:spcPct val="0"/>
                </a:spcBef>
              </a:pPr>
              <a:t>6</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1D9C06E-CEB6-40B2-972E-EFE6B50768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A5EEA6E5-5083-4718-9D74-44277A3429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a:latin typeface="+mj-lt"/>
              </a:rPr>
              <a:t>Fullerton Municipal Code Chapter 15.17 pertains to residential zones and identifies development standards for the R-1 and R-1P zones.  The development standards include building setbacks, open space, lot coverage limit, garage parking and a maximum floor area limited to 50 percent of the lot size.  </a:t>
            </a:r>
          </a:p>
          <a:p>
            <a:pPr eaLnBrk="1" hangingPunct="1">
              <a:spcBef>
                <a:spcPct val="0"/>
              </a:spcBef>
            </a:pPr>
            <a:endParaRPr lang="en-US" altLang="en-US" sz="1600" dirty="0">
              <a:latin typeface="+mj-lt"/>
            </a:endParaRPr>
          </a:p>
          <a:p>
            <a:pPr eaLnBrk="1" hangingPunct="1">
              <a:spcBef>
                <a:spcPct val="0"/>
              </a:spcBef>
            </a:pPr>
            <a:r>
              <a:rPr lang="en-US" altLang="en-US" sz="1600" dirty="0">
                <a:latin typeface="+mj-lt"/>
              </a:rPr>
              <a:t>The Municipal Code also identifies additional development standards for preservation zones.  These include all buildings are encouraged to have a minimum front yard setback of 20 feet, half of required parking may be in the form of a carport or open, paved space, located behind the front yard setback.  A new driveway for the purpose of providing an open parking space will be discouraged and subject to approval of the Director of Community and Economic Development. </a:t>
            </a:r>
            <a:r>
              <a:rPr lang="en-US" sz="1600" b="0" i="0" dirty="0">
                <a:solidFill>
                  <a:srgbClr val="212529"/>
                </a:solidFill>
                <a:effectLst/>
                <a:latin typeface="+mj-lt"/>
              </a:rPr>
              <a:t>The total gross floor area of all dwelling units on the property shall not exceed 40 percent of the net lot area of any property on which at least one existing dwelling unit is preserved and shall not exceed 35 percent of the net lot area where no existing dwelling units are preserved.</a:t>
            </a:r>
            <a:r>
              <a:rPr lang="en-US" altLang="en-US" sz="1600" dirty="0">
                <a:latin typeface="+mj-lt"/>
              </a:rPr>
              <a:t>   </a:t>
            </a:r>
          </a:p>
        </p:txBody>
      </p:sp>
      <p:sp>
        <p:nvSpPr>
          <p:cNvPr id="19460" name="Slide Number Placeholder 3">
            <a:extLst>
              <a:ext uri="{FF2B5EF4-FFF2-40B4-BE49-F238E27FC236}">
                <a16:creationId xmlns:a16="http://schemas.microsoft.com/office/drawing/2014/main" id="{95517FA8-6A7B-402B-A3B8-36573A5801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6130" indent="-275434" eaLnBrk="0" hangingPunct="0">
              <a:spcBef>
                <a:spcPct val="30000"/>
              </a:spcBef>
              <a:defRPr sz="1200">
                <a:solidFill>
                  <a:schemeClr val="tx1"/>
                </a:solidFill>
                <a:latin typeface="Calibri" panose="020F0502020204030204" pitchFamily="34" charset="0"/>
              </a:defRPr>
            </a:lvl2pPr>
            <a:lvl3pPr marL="1101738" indent="-220348" eaLnBrk="0" hangingPunct="0">
              <a:spcBef>
                <a:spcPct val="30000"/>
              </a:spcBef>
              <a:defRPr sz="1200">
                <a:solidFill>
                  <a:schemeClr val="tx1"/>
                </a:solidFill>
                <a:latin typeface="Calibri" panose="020F0502020204030204" pitchFamily="34" charset="0"/>
              </a:defRPr>
            </a:lvl3pPr>
            <a:lvl4pPr marL="1542433" indent="-220348" eaLnBrk="0" hangingPunct="0">
              <a:spcBef>
                <a:spcPct val="30000"/>
              </a:spcBef>
              <a:defRPr sz="1200">
                <a:solidFill>
                  <a:schemeClr val="tx1"/>
                </a:solidFill>
                <a:latin typeface="Calibri" panose="020F0502020204030204" pitchFamily="34" charset="0"/>
              </a:defRPr>
            </a:lvl4pPr>
            <a:lvl5pPr marL="1983128" indent="-220348" eaLnBrk="0" hangingPunct="0">
              <a:spcBef>
                <a:spcPct val="30000"/>
              </a:spcBef>
              <a:defRPr sz="1200">
                <a:solidFill>
                  <a:schemeClr val="tx1"/>
                </a:solidFill>
                <a:latin typeface="Calibri" panose="020F0502020204030204" pitchFamily="34" charset="0"/>
              </a:defRPr>
            </a:lvl5pPr>
            <a:lvl6pPr marL="2423823" indent="-220348" eaLnBrk="0" fontAlgn="base" hangingPunct="0">
              <a:spcBef>
                <a:spcPct val="30000"/>
              </a:spcBef>
              <a:spcAft>
                <a:spcPct val="0"/>
              </a:spcAft>
              <a:defRPr sz="1200">
                <a:solidFill>
                  <a:schemeClr val="tx1"/>
                </a:solidFill>
                <a:latin typeface="Calibri" panose="020F0502020204030204" pitchFamily="34" charset="0"/>
              </a:defRPr>
            </a:lvl6pPr>
            <a:lvl7pPr marL="2864518" indent="-220348" eaLnBrk="0" fontAlgn="base" hangingPunct="0">
              <a:spcBef>
                <a:spcPct val="30000"/>
              </a:spcBef>
              <a:spcAft>
                <a:spcPct val="0"/>
              </a:spcAft>
              <a:defRPr sz="1200">
                <a:solidFill>
                  <a:schemeClr val="tx1"/>
                </a:solidFill>
                <a:latin typeface="Calibri" panose="020F0502020204030204" pitchFamily="34" charset="0"/>
              </a:defRPr>
            </a:lvl7pPr>
            <a:lvl8pPr marL="3305213" indent="-220348" eaLnBrk="0" fontAlgn="base" hangingPunct="0">
              <a:spcBef>
                <a:spcPct val="30000"/>
              </a:spcBef>
              <a:spcAft>
                <a:spcPct val="0"/>
              </a:spcAft>
              <a:defRPr sz="1200">
                <a:solidFill>
                  <a:schemeClr val="tx1"/>
                </a:solidFill>
                <a:latin typeface="Calibri" panose="020F0502020204030204" pitchFamily="34" charset="0"/>
              </a:defRPr>
            </a:lvl8pPr>
            <a:lvl9pPr marL="3745908" indent="-22034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C5C4944-155C-43A5-A719-F18E82C352D9}" type="slidenum">
              <a:rPr lang="en-US" altLang="en-US">
                <a:latin typeface="Times New Roman" panose="02020603050405020304" pitchFamily="18" charset="0"/>
              </a:rPr>
              <a:pPr eaLnBrk="1" hangingPunct="1">
                <a:spcBef>
                  <a:spcPct val="0"/>
                </a:spcBef>
              </a:pPr>
              <a:t>7</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744F51B-14CF-40EC-ADDC-D644675EDB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C4762C7-8C8B-4793-9D9D-90B3105FBF22}"/>
              </a:ext>
            </a:extLst>
          </p:cNvPr>
          <p:cNvSpPr>
            <a:spLocks noGrp="1"/>
          </p:cNvSpPr>
          <p:nvPr>
            <p:ph type="body" idx="1"/>
          </p:nvPr>
        </p:nvSpPr>
        <p:spPr bwMode="auto">
          <a:xfrm>
            <a:off x="701344" y="4415443"/>
            <a:ext cx="5607711"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latin typeface="Calibri" panose="020F0502020204030204" pitchFamily="34" charset="0"/>
              </a:rPr>
              <a:t>This slide identifies the city review for projects located in residential preservation zones.  </a:t>
            </a:r>
          </a:p>
          <a:p>
            <a:pPr eaLnBrk="1" hangingPunct="1">
              <a:spcBef>
                <a:spcPct val="0"/>
              </a:spcBef>
            </a:pPr>
            <a:endParaRPr lang="en-US" altLang="en-US" sz="1400" dirty="0">
              <a:latin typeface="Calibri" panose="020F0502020204030204" pitchFamily="34" charset="0"/>
            </a:endParaRPr>
          </a:p>
          <a:p>
            <a:pPr eaLnBrk="1" hangingPunct="1">
              <a:spcBef>
                <a:spcPct val="0"/>
              </a:spcBef>
            </a:pPr>
            <a:r>
              <a:rPr lang="en-US" altLang="en-US" sz="1400" dirty="0">
                <a:latin typeface="Calibri" panose="020F0502020204030204" pitchFamily="34" charset="0"/>
              </a:rPr>
              <a:t>A project needs to comply with adopted Design Guidelines for residential preservation zones.  The primary objective of the Design Guidelines is to retain and preserve features of the building site that are important to the overall historic character of the neighborhood.  As an underlying policy, original architectural elements of existing residences should be retained, repaired or restored rather than replaced.  Additions need to be compatible with the existing development in terms of massing, size, scale and architectural features.  </a:t>
            </a:r>
          </a:p>
          <a:p>
            <a:pPr eaLnBrk="1" hangingPunct="1">
              <a:spcBef>
                <a:spcPct val="0"/>
              </a:spcBef>
            </a:pPr>
            <a:endParaRPr lang="en-US" altLang="en-US" sz="1400" dirty="0">
              <a:latin typeface="Calibri" panose="020F0502020204030204" pitchFamily="34" charset="0"/>
            </a:endParaRPr>
          </a:p>
          <a:p>
            <a:pPr eaLnBrk="1" hangingPunct="1">
              <a:spcBef>
                <a:spcPct val="0"/>
              </a:spcBef>
            </a:pPr>
            <a:r>
              <a:rPr lang="en-US" altLang="en-US" sz="1400" dirty="0">
                <a:latin typeface="Calibri" panose="020F0502020204030204" pitchFamily="34" charset="0"/>
              </a:rPr>
              <a:t>All proposed development is subject to review except repainting and exterior repair.  </a:t>
            </a:r>
          </a:p>
          <a:p>
            <a:pPr eaLnBrk="1" hangingPunct="1">
              <a:spcBef>
                <a:spcPct val="0"/>
              </a:spcBef>
            </a:pPr>
            <a:endParaRPr lang="en-US" altLang="en-US" sz="1400" dirty="0">
              <a:latin typeface="Calibri" panose="020F0502020204030204" pitchFamily="34" charset="0"/>
            </a:endParaRPr>
          </a:p>
          <a:p>
            <a:pPr eaLnBrk="1" hangingPunct="1">
              <a:spcBef>
                <a:spcPct val="0"/>
              </a:spcBef>
            </a:pPr>
            <a:r>
              <a:rPr lang="en-US" altLang="en-US" sz="1400" dirty="0">
                <a:latin typeface="Calibri" panose="020F0502020204030204" pitchFamily="34" charset="0"/>
              </a:rPr>
              <a:t>Community Development Director review is required for minor alterations including the </a:t>
            </a:r>
            <a:r>
              <a:rPr lang="en-US" sz="1400" b="0" i="0" dirty="0">
                <a:solidFill>
                  <a:srgbClr val="212529"/>
                </a:solidFill>
                <a:effectLst/>
                <a:latin typeface="Calibri" panose="020F0502020204030204" pitchFamily="34" charset="0"/>
              </a:rPr>
              <a:t>addition, change, or removal of exterior architectural features and existing hardscape.   Minor improvements include air conditioning units, roof mounted equipment, arbors, trellises and fences.  The Director may also review development where structures are enlarged by less than 50 percent of the existing floor area, or the addition is less than 500 square feet and is not readily visible from the public street.</a:t>
            </a:r>
          </a:p>
          <a:p>
            <a:pPr eaLnBrk="1" hangingPunct="1">
              <a:spcBef>
                <a:spcPct val="0"/>
              </a:spcBef>
            </a:pPr>
            <a:endParaRPr lang="en-US" altLang="en-US" sz="1400" b="0" i="0" dirty="0">
              <a:solidFill>
                <a:srgbClr val="212529"/>
              </a:solidFill>
              <a:effectLst/>
              <a:latin typeface="Calibri" panose="020F0502020204030204" pitchFamily="34" charset="0"/>
            </a:endParaRPr>
          </a:p>
          <a:p>
            <a:pPr eaLnBrk="1" hangingPunct="1">
              <a:spcBef>
                <a:spcPct val="0"/>
              </a:spcBef>
            </a:pPr>
            <a:r>
              <a:rPr lang="en-US" altLang="en-US" sz="1400" b="0" i="0" dirty="0">
                <a:solidFill>
                  <a:srgbClr val="212529"/>
                </a:solidFill>
                <a:effectLst/>
                <a:latin typeface="Calibri" panose="020F0502020204030204" pitchFamily="34" charset="0"/>
              </a:rPr>
              <a:t>A Site Plan Review application is required for additional dwelling units, additions that are more than 50 percent of existing floor area, or more than 500 square feet or the addition is readily visible from street.  A Site Plan Review application requires the submittal of a City application, plans and fee ($2,661).  </a:t>
            </a:r>
          </a:p>
          <a:p>
            <a:pPr eaLnBrk="1" hangingPunct="1">
              <a:spcBef>
                <a:spcPct val="0"/>
              </a:spcBef>
            </a:pPr>
            <a:endParaRPr lang="en-US" altLang="en-US" sz="1400" b="0" i="0" dirty="0">
              <a:solidFill>
                <a:srgbClr val="212529"/>
              </a:solidFill>
              <a:effectLst/>
              <a:latin typeface="Calibri" panose="020F0502020204030204" pitchFamily="34" charset="0"/>
            </a:endParaRPr>
          </a:p>
          <a:p>
            <a:pPr algn="l">
              <a:spcAft>
                <a:spcPts val="900"/>
              </a:spcAft>
            </a:pPr>
            <a:r>
              <a:rPr lang="en-US" altLang="en-US" sz="1400" b="0" i="0" dirty="0">
                <a:solidFill>
                  <a:srgbClr val="212529"/>
                </a:solidFill>
                <a:effectLst/>
                <a:latin typeface="Calibri" panose="020F0502020204030204" pitchFamily="34" charset="0"/>
              </a:rPr>
              <a:t>A Site Plan Review application and Landmarks Commission review is required for t</a:t>
            </a:r>
            <a:r>
              <a:rPr lang="en-US" sz="1400" b="0" i="0" dirty="0">
                <a:solidFill>
                  <a:srgbClr val="212529"/>
                </a:solidFill>
                <a:effectLst/>
                <a:latin typeface="Calibri" panose="020F0502020204030204" pitchFamily="34" charset="0"/>
              </a:rPr>
              <a:t>he demolition of a residential structure in a preservation zone wherein more than 50% of the structure will be removed from a site either by relocation or destruction, or when any portion of the street facing elevation is demolished.</a:t>
            </a:r>
          </a:p>
          <a:p>
            <a:pPr algn="l">
              <a:spcAft>
                <a:spcPts val="900"/>
              </a:spcAft>
            </a:pPr>
            <a:r>
              <a:rPr lang="en-US" sz="1400" b="0" i="0" baseline="0" dirty="0">
                <a:solidFill>
                  <a:srgbClr val="212529"/>
                </a:solidFill>
                <a:effectLst/>
                <a:latin typeface="Arial" panose="020B0604020202020204" pitchFamily="34" charset="0"/>
              </a:rPr>
              <a:t>    </a:t>
            </a:r>
            <a:endParaRPr lang="en-US" altLang="en-US" sz="1400" baseline="0" dirty="0"/>
          </a:p>
        </p:txBody>
      </p:sp>
      <p:sp>
        <p:nvSpPr>
          <p:cNvPr id="20484" name="Slide Number Placeholder 3">
            <a:extLst>
              <a:ext uri="{FF2B5EF4-FFF2-40B4-BE49-F238E27FC236}">
                <a16:creationId xmlns:a16="http://schemas.microsoft.com/office/drawing/2014/main" id="{9DACFEF6-57DA-4A0B-839E-171175EA2C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6130" indent="-275434" eaLnBrk="0" hangingPunct="0">
              <a:spcBef>
                <a:spcPct val="30000"/>
              </a:spcBef>
              <a:defRPr sz="1200">
                <a:solidFill>
                  <a:schemeClr val="tx1"/>
                </a:solidFill>
                <a:latin typeface="Calibri" panose="020F0502020204030204" pitchFamily="34" charset="0"/>
              </a:defRPr>
            </a:lvl2pPr>
            <a:lvl3pPr marL="1101738" indent="-220348" eaLnBrk="0" hangingPunct="0">
              <a:spcBef>
                <a:spcPct val="30000"/>
              </a:spcBef>
              <a:defRPr sz="1200">
                <a:solidFill>
                  <a:schemeClr val="tx1"/>
                </a:solidFill>
                <a:latin typeface="Calibri" panose="020F0502020204030204" pitchFamily="34" charset="0"/>
              </a:defRPr>
            </a:lvl3pPr>
            <a:lvl4pPr marL="1542433" indent="-220348" eaLnBrk="0" hangingPunct="0">
              <a:spcBef>
                <a:spcPct val="30000"/>
              </a:spcBef>
              <a:defRPr sz="1200">
                <a:solidFill>
                  <a:schemeClr val="tx1"/>
                </a:solidFill>
                <a:latin typeface="Calibri" panose="020F0502020204030204" pitchFamily="34" charset="0"/>
              </a:defRPr>
            </a:lvl4pPr>
            <a:lvl5pPr marL="1983128" indent="-220348" eaLnBrk="0" hangingPunct="0">
              <a:spcBef>
                <a:spcPct val="30000"/>
              </a:spcBef>
              <a:defRPr sz="1200">
                <a:solidFill>
                  <a:schemeClr val="tx1"/>
                </a:solidFill>
                <a:latin typeface="Calibri" panose="020F0502020204030204" pitchFamily="34" charset="0"/>
              </a:defRPr>
            </a:lvl5pPr>
            <a:lvl6pPr marL="2423823" indent="-220348" eaLnBrk="0" fontAlgn="base" hangingPunct="0">
              <a:spcBef>
                <a:spcPct val="30000"/>
              </a:spcBef>
              <a:spcAft>
                <a:spcPct val="0"/>
              </a:spcAft>
              <a:defRPr sz="1200">
                <a:solidFill>
                  <a:schemeClr val="tx1"/>
                </a:solidFill>
                <a:latin typeface="Calibri" panose="020F0502020204030204" pitchFamily="34" charset="0"/>
              </a:defRPr>
            </a:lvl6pPr>
            <a:lvl7pPr marL="2864518" indent="-220348" eaLnBrk="0" fontAlgn="base" hangingPunct="0">
              <a:spcBef>
                <a:spcPct val="30000"/>
              </a:spcBef>
              <a:spcAft>
                <a:spcPct val="0"/>
              </a:spcAft>
              <a:defRPr sz="1200">
                <a:solidFill>
                  <a:schemeClr val="tx1"/>
                </a:solidFill>
                <a:latin typeface="Calibri" panose="020F0502020204030204" pitchFamily="34" charset="0"/>
              </a:defRPr>
            </a:lvl7pPr>
            <a:lvl8pPr marL="3305213" indent="-220348" eaLnBrk="0" fontAlgn="base" hangingPunct="0">
              <a:spcBef>
                <a:spcPct val="30000"/>
              </a:spcBef>
              <a:spcAft>
                <a:spcPct val="0"/>
              </a:spcAft>
              <a:defRPr sz="1200">
                <a:solidFill>
                  <a:schemeClr val="tx1"/>
                </a:solidFill>
                <a:latin typeface="Calibri" panose="020F0502020204030204" pitchFamily="34" charset="0"/>
              </a:defRPr>
            </a:lvl8pPr>
            <a:lvl9pPr marL="3745908" indent="-22034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8B82FCA-1698-4530-BBF4-6AEFCC501694}" type="slidenum">
              <a:rPr lang="en-US" altLang="en-US">
                <a:latin typeface="Times New Roman" panose="02020603050405020304" pitchFamily="18" charset="0"/>
              </a:rPr>
              <a:pPr eaLnBrk="1" hangingPunct="1">
                <a:spcBef>
                  <a:spcPct val="0"/>
                </a:spcBef>
              </a:pPr>
              <a:t>8</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E7766E6-B131-4258-AF0B-281D076708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1F2F437-A832-407E-84B1-201747579F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The decision to approve or deny a requested development in a residential preservation zone is based on the following four objectives.  </a:t>
            </a:r>
          </a:p>
        </p:txBody>
      </p:sp>
      <p:sp>
        <p:nvSpPr>
          <p:cNvPr id="21508" name="Slide Number Placeholder 3">
            <a:extLst>
              <a:ext uri="{FF2B5EF4-FFF2-40B4-BE49-F238E27FC236}">
                <a16:creationId xmlns:a16="http://schemas.microsoft.com/office/drawing/2014/main" id="{2FA79FB4-AC0B-4F40-8DB1-16A81191D1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6130" indent="-275434" eaLnBrk="0" hangingPunct="0">
              <a:spcBef>
                <a:spcPct val="30000"/>
              </a:spcBef>
              <a:defRPr sz="1200">
                <a:solidFill>
                  <a:schemeClr val="tx1"/>
                </a:solidFill>
                <a:latin typeface="Calibri" panose="020F0502020204030204" pitchFamily="34" charset="0"/>
              </a:defRPr>
            </a:lvl2pPr>
            <a:lvl3pPr marL="1101738" indent="-220348" eaLnBrk="0" hangingPunct="0">
              <a:spcBef>
                <a:spcPct val="30000"/>
              </a:spcBef>
              <a:defRPr sz="1200">
                <a:solidFill>
                  <a:schemeClr val="tx1"/>
                </a:solidFill>
                <a:latin typeface="Calibri" panose="020F0502020204030204" pitchFamily="34" charset="0"/>
              </a:defRPr>
            </a:lvl3pPr>
            <a:lvl4pPr marL="1542433" indent="-220348" eaLnBrk="0" hangingPunct="0">
              <a:spcBef>
                <a:spcPct val="30000"/>
              </a:spcBef>
              <a:defRPr sz="1200">
                <a:solidFill>
                  <a:schemeClr val="tx1"/>
                </a:solidFill>
                <a:latin typeface="Calibri" panose="020F0502020204030204" pitchFamily="34" charset="0"/>
              </a:defRPr>
            </a:lvl4pPr>
            <a:lvl5pPr marL="1983128" indent="-220348" eaLnBrk="0" hangingPunct="0">
              <a:spcBef>
                <a:spcPct val="30000"/>
              </a:spcBef>
              <a:defRPr sz="1200">
                <a:solidFill>
                  <a:schemeClr val="tx1"/>
                </a:solidFill>
                <a:latin typeface="Calibri" panose="020F0502020204030204" pitchFamily="34" charset="0"/>
              </a:defRPr>
            </a:lvl5pPr>
            <a:lvl6pPr marL="2423823" indent="-220348" eaLnBrk="0" fontAlgn="base" hangingPunct="0">
              <a:spcBef>
                <a:spcPct val="30000"/>
              </a:spcBef>
              <a:spcAft>
                <a:spcPct val="0"/>
              </a:spcAft>
              <a:defRPr sz="1200">
                <a:solidFill>
                  <a:schemeClr val="tx1"/>
                </a:solidFill>
                <a:latin typeface="Calibri" panose="020F0502020204030204" pitchFamily="34" charset="0"/>
              </a:defRPr>
            </a:lvl6pPr>
            <a:lvl7pPr marL="2864518" indent="-220348" eaLnBrk="0" fontAlgn="base" hangingPunct="0">
              <a:spcBef>
                <a:spcPct val="30000"/>
              </a:spcBef>
              <a:spcAft>
                <a:spcPct val="0"/>
              </a:spcAft>
              <a:defRPr sz="1200">
                <a:solidFill>
                  <a:schemeClr val="tx1"/>
                </a:solidFill>
                <a:latin typeface="Calibri" panose="020F0502020204030204" pitchFamily="34" charset="0"/>
              </a:defRPr>
            </a:lvl7pPr>
            <a:lvl8pPr marL="3305213" indent="-220348" eaLnBrk="0" fontAlgn="base" hangingPunct="0">
              <a:spcBef>
                <a:spcPct val="30000"/>
              </a:spcBef>
              <a:spcAft>
                <a:spcPct val="0"/>
              </a:spcAft>
              <a:defRPr sz="1200">
                <a:solidFill>
                  <a:schemeClr val="tx1"/>
                </a:solidFill>
                <a:latin typeface="Calibri" panose="020F0502020204030204" pitchFamily="34" charset="0"/>
              </a:defRPr>
            </a:lvl8pPr>
            <a:lvl9pPr marL="3745908" indent="-22034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4AFD95E-92A0-47D5-A9D9-F7607857BF22}" type="slidenum">
              <a:rPr lang="en-US" altLang="en-US">
                <a:latin typeface="Times New Roman" panose="02020603050405020304" pitchFamily="18" charset="0"/>
              </a:rPr>
              <a:pPr eaLnBrk="1" hangingPunct="1">
                <a:spcBef>
                  <a:spcPct val="0"/>
                </a:spcBef>
              </a:pPr>
              <a:t>9</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A703AE2-6D41-4887-9AAA-218F13FD1000}"/>
              </a:ext>
            </a:extLst>
          </p:cNvPr>
          <p:cNvGrpSpPr>
            <a:grpSpLocks/>
          </p:cNvGrpSpPr>
          <p:nvPr/>
        </p:nvGrpSpPr>
        <p:grpSpPr bwMode="auto">
          <a:xfrm>
            <a:off x="0" y="0"/>
            <a:ext cx="9144000" cy="6934200"/>
            <a:chOff x="0" y="0"/>
            <a:chExt cx="5760" cy="4368"/>
          </a:xfrm>
        </p:grpSpPr>
        <p:sp>
          <p:nvSpPr>
            <p:cNvPr id="5" name="Freeform 3">
              <a:extLst>
                <a:ext uri="{FF2B5EF4-FFF2-40B4-BE49-F238E27FC236}">
                  <a16:creationId xmlns:a16="http://schemas.microsoft.com/office/drawing/2014/main" id="{C9A04B03-436B-4EAA-9A76-128E16DE6C13}"/>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cs typeface="+mn-cs"/>
              </a:endParaRPr>
            </a:p>
          </p:txBody>
        </p:sp>
        <p:sp>
          <p:nvSpPr>
            <p:cNvPr id="6" name="Freeform 4">
              <a:extLst>
                <a:ext uri="{FF2B5EF4-FFF2-40B4-BE49-F238E27FC236}">
                  <a16:creationId xmlns:a16="http://schemas.microsoft.com/office/drawing/2014/main" id="{E4C4BDEB-97D3-42E9-A727-A325DADF6104}"/>
                </a:ext>
              </a:extLst>
            </p:cNvPr>
            <p:cNvSpPr>
              <a:spLocks/>
            </p:cNvSpPr>
            <p:nvPr/>
          </p:nvSpPr>
          <p:spPr bwMode="hidden">
            <a:xfrm>
              <a:off x="0" y="2496"/>
              <a:ext cx="2112" cy="1604"/>
            </a:xfrm>
            <a:custGeom>
              <a:avLst/>
              <a:gdLst>
                <a:gd name="T0" fmla="*/ 565 w 2123"/>
                <a:gd name="T1" fmla="*/ 789 h 1696"/>
                <a:gd name="T2" fmla="*/ 529 w 2123"/>
                <a:gd name="T3" fmla="*/ 517 h 1696"/>
                <a:gd name="T4" fmla="*/ 655 w 2123"/>
                <a:gd name="T5" fmla="*/ 300 h 1696"/>
                <a:gd name="T6" fmla="*/ 902 w 2123"/>
                <a:gd name="T7" fmla="*/ 445 h 1696"/>
                <a:gd name="T8" fmla="*/ 1184 w 2123"/>
                <a:gd name="T9" fmla="*/ 657 h 1696"/>
                <a:gd name="T10" fmla="*/ 1443 w 2123"/>
                <a:gd name="T11" fmla="*/ 839 h 1696"/>
                <a:gd name="T12" fmla="*/ 1755 w 2123"/>
                <a:gd name="T13" fmla="*/ 1029 h 1696"/>
                <a:gd name="T14" fmla="*/ 1833 w 2123"/>
                <a:gd name="T15" fmla="*/ 1069 h 1696"/>
                <a:gd name="T16" fmla="*/ 1790 w 2123"/>
                <a:gd name="T17" fmla="*/ 1025 h 1696"/>
                <a:gd name="T18" fmla="*/ 1376 w 2123"/>
                <a:gd name="T19" fmla="*/ 758 h 1696"/>
                <a:gd name="T20" fmla="*/ 1058 w 2123"/>
                <a:gd name="T21" fmla="*/ 517 h 1696"/>
                <a:gd name="T22" fmla="*/ 703 w 2123"/>
                <a:gd name="T23" fmla="*/ 249 h 1696"/>
                <a:gd name="T24" fmla="*/ 974 w 2123"/>
                <a:gd name="T25" fmla="*/ 235 h 1696"/>
                <a:gd name="T26" fmla="*/ 1251 w 2123"/>
                <a:gd name="T27" fmla="*/ 240 h 1696"/>
                <a:gd name="T28" fmla="*/ 1574 w 2123"/>
                <a:gd name="T29" fmla="*/ 203 h 1696"/>
                <a:gd name="T30" fmla="*/ 2068 w 2123"/>
                <a:gd name="T31" fmla="*/ 148 h 1696"/>
                <a:gd name="T32" fmla="*/ 2020 w 2123"/>
                <a:gd name="T33" fmla="*/ 131 h 1696"/>
                <a:gd name="T34" fmla="*/ 1503 w 2123"/>
                <a:gd name="T35" fmla="*/ 195 h 1696"/>
                <a:gd name="T36" fmla="*/ 1178 w 2123"/>
                <a:gd name="T37" fmla="*/ 208 h 1696"/>
                <a:gd name="T38" fmla="*/ 739 w 2123"/>
                <a:gd name="T39" fmla="*/ 195 h 1696"/>
                <a:gd name="T40" fmla="*/ 799 w 2123"/>
                <a:gd name="T41" fmla="*/ 172 h 1696"/>
                <a:gd name="T42" fmla="*/ 1112 w 2123"/>
                <a:gd name="T43" fmla="*/ 0 h 1696"/>
                <a:gd name="T44" fmla="*/ 1058 w 2123"/>
                <a:gd name="T45" fmla="*/ 23 h 1696"/>
                <a:gd name="T46" fmla="*/ 985 w 2123"/>
                <a:gd name="T47" fmla="*/ 63 h 1696"/>
                <a:gd name="T48" fmla="*/ 835 w 2123"/>
                <a:gd name="T49" fmla="*/ 145 h 1696"/>
                <a:gd name="T50" fmla="*/ 655 w 2123"/>
                <a:gd name="T51" fmla="*/ 213 h 1696"/>
                <a:gd name="T52" fmla="*/ 619 w 2123"/>
                <a:gd name="T53" fmla="*/ 272 h 1696"/>
                <a:gd name="T54" fmla="*/ 295 w 2123"/>
                <a:gd name="T55" fmla="*/ 445 h 1696"/>
                <a:gd name="T56" fmla="*/ 0 w 2123"/>
                <a:gd name="T57" fmla="*/ 549 h 1696"/>
                <a:gd name="T58" fmla="*/ 0 w 2123"/>
                <a:gd name="T59" fmla="*/ 553 h 1696"/>
                <a:gd name="T60" fmla="*/ 0 w 2123"/>
                <a:gd name="T61" fmla="*/ 581 h 1696"/>
                <a:gd name="T62" fmla="*/ 289 w 2123"/>
                <a:gd name="T63" fmla="*/ 480 h 1696"/>
                <a:gd name="T64" fmla="*/ 577 w 2123"/>
                <a:gd name="T65" fmla="*/ 326 h 1696"/>
                <a:gd name="T66" fmla="*/ 493 w 2123"/>
                <a:gd name="T67" fmla="*/ 508 h 1696"/>
                <a:gd name="T68" fmla="*/ 511 w 2123"/>
                <a:gd name="T69" fmla="*/ 753 h 1696"/>
                <a:gd name="T70" fmla="*/ 450 w 2123"/>
                <a:gd name="T71" fmla="*/ 883 h 1696"/>
                <a:gd name="T72" fmla="*/ 319 w 2123"/>
                <a:gd name="T73" fmla="*/ 1120 h 1696"/>
                <a:gd name="T74" fmla="*/ 313 w 2123"/>
                <a:gd name="T75" fmla="*/ 1283 h 1696"/>
                <a:gd name="T76" fmla="*/ 319 w 2123"/>
                <a:gd name="T77" fmla="*/ 1283 h 1696"/>
                <a:gd name="T78" fmla="*/ 337 w 2123"/>
                <a:gd name="T79" fmla="*/ 1175 h 1696"/>
                <a:gd name="T80" fmla="*/ 565 w 2123"/>
                <a:gd name="T81" fmla="*/ 789 h 1696"/>
                <a:gd name="T82" fmla="*/ 565 w 2123"/>
                <a:gd name="T83" fmla="*/ 789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4874F22B-0FB7-42FB-B2DC-4E913F1C36C8}"/>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a:extLst>
                <a:ext uri="{FF2B5EF4-FFF2-40B4-BE49-F238E27FC236}">
                  <a16:creationId xmlns:a16="http://schemas.microsoft.com/office/drawing/2014/main" id="{0947CF4C-E04D-4E3A-9F2C-42F6E7912F3A}"/>
                </a:ext>
              </a:extLst>
            </p:cNvPr>
            <p:cNvSpPr>
              <a:spLocks/>
            </p:cNvSpPr>
            <p:nvPr/>
          </p:nvSpPr>
          <p:spPr bwMode="hidden">
            <a:xfrm>
              <a:off x="0" y="524"/>
              <a:ext cx="973" cy="1195"/>
            </a:xfrm>
            <a:custGeom>
              <a:avLst/>
              <a:gdLst>
                <a:gd name="T0" fmla="*/ 328 w 969"/>
                <a:gd name="T1" fmla="*/ 1201 h 1192"/>
                <a:gd name="T2" fmla="*/ 500 w 969"/>
                <a:gd name="T3" fmla="*/ 1207 h 1192"/>
                <a:gd name="T4" fmla="*/ 590 w 969"/>
                <a:gd name="T5" fmla="*/ 1165 h 1192"/>
                <a:gd name="T6" fmla="*/ 828 w 969"/>
                <a:gd name="T7" fmla="*/ 1100 h 1192"/>
                <a:gd name="T8" fmla="*/ 953 w 969"/>
                <a:gd name="T9" fmla="*/ 1070 h 1192"/>
                <a:gd name="T10" fmla="*/ 774 w 969"/>
                <a:gd name="T11" fmla="*/ 1001 h 1192"/>
                <a:gd name="T12" fmla="*/ 566 w 969"/>
                <a:gd name="T13" fmla="*/ 963 h 1192"/>
                <a:gd name="T14" fmla="*/ 202 w 969"/>
                <a:gd name="T15" fmla="*/ 981 h 1192"/>
                <a:gd name="T16" fmla="*/ 304 w 969"/>
                <a:gd name="T17" fmla="*/ 903 h 1192"/>
                <a:gd name="T18" fmla="*/ 506 w 969"/>
                <a:gd name="T19" fmla="*/ 813 h 1192"/>
                <a:gd name="T20" fmla="*/ 709 w 969"/>
                <a:gd name="T21" fmla="*/ 681 h 1192"/>
                <a:gd name="T22" fmla="*/ 715 w 969"/>
                <a:gd name="T23" fmla="*/ 681 h 1192"/>
                <a:gd name="T24" fmla="*/ 727 w 969"/>
                <a:gd name="T25" fmla="*/ 675 h 1192"/>
                <a:gd name="T26" fmla="*/ 768 w 969"/>
                <a:gd name="T27" fmla="*/ 657 h 1192"/>
                <a:gd name="T28" fmla="*/ 792 w 969"/>
                <a:gd name="T29" fmla="*/ 651 h 1192"/>
                <a:gd name="T30" fmla="*/ 804 w 969"/>
                <a:gd name="T31" fmla="*/ 639 h 1192"/>
                <a:gd name="T32" fmla="*/ 810 w 969"/>
                <a:gd name="T33" fmla="*/ 627 h 1192"/>
                <a:gd name="T34" fmla="*/ 804 w 969"/>
                <a:gd name="T35" fmla="*/ 621 h 1192"/>
                <a:gd name="T36" fmla="*/ 798 w 969"/>
                <a:gd name="T37" fmla="*/ 609 h 1192"/>
                <a:gd name="T38" fmla="*/ 798 w 969"/>
                <a:gd name="T39" fmla="*/ 580 h 1192"/>
                <a:gd name="T40" fmla="*/ 810 w 969"/>
                <a:gd name="T41" fmla="*/ 550 h 1192"/>
                <a:gd name="T42" fmla="*/ 822 w 969"/>
                <a:gd name="T43" fmla="*/ 520 h 1192"/>
                <a:gd name="T44" fmla="*/ 840 w 969"/>
                <a:gd name="T45" fmla="*/ 490 h 1192"/>
                <a:gd name="T46" fmla="*/ 853 w 969"/>
                <a:gd name="T47" fmla="*/ 460 h 1192"/>
                <a:gd name="T48" fmla="*/ 861 w 969"/>
                <a:gd name="T49" fmla="*/ 442 h 1192"/>
                <a:gd name="T50" fmla="*/ 869 w 969"/>
                <a:gd name="T51" fmla="*/ 436 h 1192"/>
                <a:gd name="T52" fmla="*/ 869 w 969"/>
                <a:gd name="T53" fmla="*/ 352 h 1192"/>
                <a:gd name="T54" fmla="*/ 869 w 969"/>
                <a:gd name="T55" fmla="*/ 346 h 1192"/>
                <a:gd name="T56" fmla="*/ 875 w 969"/>
                <a:gd name="T57" fmla="*/ 340 h 1192"/>
                <a:gd name="T58" fmla="*/ 893 w 969"/>
                <a:gd name="T59" fmla="*/ 310 h 1192"/>
                <a:gd name="T60" fmla="*/ 905 w 969"/>
                <a:gd name="T61" fmla="*/ 274 h 1192"/>
                <a:gd name="T62" fmla="*/ 917 w 969"/>
                <a:gd name="T63" fmla="*/ 244 h 1192"/>
                <a:gd name="T64" fmla="*/ 923 w 969"/>
                <a:gd name="T65" fmla="*/ 232 h 1192"/>
                <a:gd name="T66" fmla="*/ 929 w 969"/>
                <a:gd name="T67" fmla="*/ 220 h 1192"/>
                <a:gd name="T68" fmla="*/ 947 w 969"/>
                <a:gd name="T69" fmla="*/ 173 h 1192"/>
                <a:gd name="T70" fmla="*/ 965 w 969"/>
                <a:gd name="T71" fmla="*/ 137 h 1192"/>
                <a:gd name="T72" fmla="*/ 971 w 969"/>
                <a:gd name="T73" fmla="*/ 125 h 1192"/>
                <a:gd name="T74" fmla="*/ 971 w 969"/>
                <a:gd name="T75" fmla="*/ 119 h 1192"/>
                <a:gd name="T76" fmla="*/ 989 w 969"/>
                <a:gd name="T77" fmla="*/ 0 h 1192"/>
                <a:gd name="T78" fmla="*/ 965 w 969"/>
                <a:gd name="T79" fmla="*/ 47 h 1192"/>
                <a:gd name="T80" fmla="*/ 798 w 969"/>
                <a:gd name="T81" fmla="*/ 113 h 1192"/>
                <a:gd name="T82" fmla="*/ 721 w 969"/>
                <a:gd name="T83" fmla="*/ 161 h 1192"/>
                <a:gd name="T84" fmla="*/ 470 w 969"/>
                <a:gd name="T85" fmla="*/ 238 h 1192"/>
                <a:gd name="T86" fmla="*/ 286 w 969"/>
                <a:gd name="T87" fmla="*/ 292 h 1192"/>
                <a:gd name="T88" fmla="*/ 178 w 969"/>
                <a:gd name="T89" fmla="*/ 298 h 1192"/>
                <a:gd name="T90" fmla="*/ 12 w 969"/>
                <a:gd name="T91" fmla="*/ 490 h 1192"/>
                <a:gd name="T92" fmla="*/ 0 w 969"/>
                <a:gd name="T93" fmla="*/ 514 h 1192"/>
                <a:gd name="T94" fmla="*/ 0 w 969"/>
                <a:gd name="T95" fmla="*/ 1201 h 1192"/>
                <a:gd name="T96" fmla="*/ 96 w 969"/>
                <a:gd name="T97" fmla="*/ 1195 h 1192"/>
                <a:gd name="T98" fmla="*/ 328 w 969"/>
                <a:gd name="T99" fmla="*/ 1201 h 1192"/>
                <a:gd name="T100" fmla="*/ 328 w 969"/>
                <a:gd name="T101" fmla="*/ 1201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2BD0C6E7-700C-4C57-A2F3-A60674ED9F3A}"/>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4C4D9970-4419-4D89-84C4-C34AAE2A8FB7}"/>
                </a:ext>
              </a:extLst>
            </p:cNvPr>
            <p:cNvSpPr>
              <a:spLocks/>
            </p:cNvSpPr>
            <p:nvPr/>
          </p:nvSpPr>
          <p:spPr bwMode="hidden">
            <a:xfrm>
              <a:off x="3525" y="1"/>
              <a:ext cx="2185" cy="1508"/>
            </a:xfrm>
            <a:custGeom>
              <a:avLst/>
              <a:gdLst>
                <a:gd name="T0" fmla="*/ 1054 w 2176"/>
                <a:gd name="T1" fmla="*/ 777 h 1505"/>
                <a:gd name="T2" fmla="*/ 1215 w 2176"/>
                <a:gd name="T3" fmla="*/ 1245 h 1505"/>
                <a:gd name="T4" fmla="*/ 976 w 2176"/>
                <a:gd name="T5" fmla="*/ 1203 h 1505"/>
                <a:gd name="T6" fmla="*/ 738 w 2176"/>
                <a:gd name="T7" fmla="*/ 1137 h 1505"/>
                <a:gd name="T8" fmla="*/ 452 w 2176"/>
                <a:gd name="T9" fmla="*/ 1119 h 1505"/>
                <a:gd name="T10" fmla="*/ 0 w 2176"/>
                <a:gd name="T11" fmla="*/ 1089 h 1505"/>
                <a:gd name="T12" fmla="*/ 30 w 2176"/>
                <a:gd name="T13" fmla="*/ 1125 h 1505"/>
                <a:gd name="T14" fmla="*/ 506 w 2176"/>
                <a:gd name="T15" fmla="*/ 1143 h 1505"/>
                <a:gd name="T16" fmla="*/ 792 w 2176"/>
                <a:gd name="T17" fmla="*/ 1197 h 1505"/>
                <a:gd name="T18" fmla="*/ 1155 w 2176"/>
                <a:gd name="T19" fmla="*/ 1316 h 1505"/>
                <a:gd name="T20" fmla="*/ 1090 w 2176"/>
                <a:gd name="T21" fmla="*/ 1334 h 1505"/>
                <a:gd name="T22" fmla="*/ 726 w 2176"/>
                <a:gd name="T23" fmla="*/ 1520 h 1505"/>
                <a:gd name="T24" fmla="*/ 780 w 2176"/>
                <a:gd name="T25" fmla="*/ 1496 h 1505"/>
                <a:gd name="T26" fmla="*/ 881 w 2176"/>
                <a:gd name="T27" fmla="*/ 1454 h 1505"/>
                <a:gd name="T28" fmla="*/ 1042 w 2176"/>
                <a:gd name="T29" fmla="*/ 1370 h 1505"/>
                <a:gd name="T30" fmla="*/ 1239 w 2176"/>
                <a:gd name="T31" fmla="*/ 1310 h 1505"/>
                <a:gd name="T32" fmla="*/ 1292 w 2176"/>
                <a:gd name="T33" fmla="*/ 1233 h 1505"/>
                <a:gd name="T34" fmla="*/ 1667 w 2176"/>
                <a:gd name="T35" fmla="*/ 1053 h 1505"/>
                <a:gd name="T36" fmla="*/ 1971 w 2176"/>
                <a:gd name="T37" fmla="*/ 963 h 1505"/>
                <a:gd name="T38" fmla="*/ 2221 w 2176"/>
                <a:gd name="T39" fmla="*/ 831 h 1505"/>
                <a:gd name="T40" fmla="*/ 2001 w 2176"/>
                <a:gd name="T41" fmla="*/ 921 h 1505"/>
                <a:gd name="T42" fmla="*/ 1691 w 2176"/>
                <a:gd name="T43" fmla="*/ 999 h 1505"/>
                <a:gd name="T44" fmla="*/ 1369 w 2176"/>
                <a:gd name="T45" fmla="*/ 1161 h 1505"/>
                <a:gd name="T46" fmla="*/ 1531 w 2176"/>
                <a:gd name="T47" fmla="*/ 915 h 1505"/>
                <a:gd name="T48" fmla="*/ 1655 w 2176"/>
                <a:gd name="T49" fmla="*/ 550 h 1505"/>
                <a:gd name="T50" fmla="*/ 1775 w 2176"/>
                <a:gd name="T51" fmla="*/ 377 h 1505"/>
                <a:gd name="T52" fmla="*/ 2019 w 2176"/>
                <a:gd name="T53" fmla="*/ 60 h 1505"/>
                <a:gd name="T54" fmla="*/ 2043 w 2176"/>
                <a:gd name="T55" fmla="*/ 0 h 1505"/>
                <a:gd name="T56" fmla="*/ 2013 w 2176"/>
                <a:gd name="T57" fmla="*/ 0 h 1505"/>
                <a:gd name="T58" fmla="*/ 1631 w 2176"/>
                <a:gd name="T59" fmla="*/ 485 h 1505"/>
                <a:gd name="T60" fmla="*/ 1507 w 2176"/>
                <a:gd name="T61" fmla="*/ 897 h 1505"/>
                <a:gd name="T62" fmla="*/ 1280 w 2176"/>
                <a:gd name="T63" fmla="*/ 1185 h 1505"/>
                <a:gd name="T64" fmla="*/ 1155 w 2176"/>
                <a:gd name="T65" fmla="*/ 915 h 1505"/>
                <a:gd name="T66" fmla="*/ 1030 w 2176"/>
                <a:gd name="T67" fmla="*/ 545 h 1505"/>
                <a:gd name="T68" fmla="*/ 905 w 2176"/>
                <a:gd name="T69" fmla="*/ 222 h 1505"/>
                <a:gd name="T70" fmla="*/ 804 w 2176"/>
                <a:gd name="T71" fmla="*/ 0 h 1505"/>
                <a:gd name="T72" fmla="*/ 768 w 2176"/>
                <a:gd name="T73" fmla="*/ 0 h 1505"/>
                <a:gd name="T74" fmla="*/ 923 w 2176"/>
                <a:gd name="T75" fmla="*/ 359 h 1505"/>
                <a:gd name="T76" fmla="*/ 1054 w 2176"/>
                <a:gd name="T77" fmla="*/ 777 h 1505"/>
                <a:gd name="T78" fmla="*/ 1054 w 2176"/>
                <a:gd name="T79" fmla="*/ 77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9423F4C0-B8D3-4562-9D5F-473F3CBD07C7}"/>
                </a:ext>
              </a:extLst>
            </p:cNvPr>
            <p:cNvSpPr>
              <a:spLocks/>
            </p:cNvSpPr>
            <p:nvPr/>
          </p:nvSpPr>
          <p:spPr bwMode="hidden">
            <a:xfrm>
              <a:off x="0" y="649"/>
              <a:ext cx="816" cy="806"/>
            </a:xfrm>
            <a:custGeom>
              <a:avLst/>
              <a:gdLst>
                <a:gd name="T0" fmla="*/ 166 w 813"/>
                <a:gd name="T1" fmla="*/ 569 h 804"/>
                <a:gd name="T2" fmla="*/ 334 w 813"/>
                <a:gd name="T3" fmla="*/ 443 h 804"/>
                <a:gd name="T4" fmla="*/ 656 w 813"/>
                <a:gd name="T5" fmla="*/ 221 h 804"/>
                <a:gd name="T6" fmla="*/ 828 w 813"/>
                <a:gd name="T7" fmla="*/ 0 h 804"/>
                <a:gd name="T8" fmla="*/ 690 w 813"/>
                <a:gd name="T9" fmla="*/ 150 h 804"/>
                <a:gd name="T10" fmla="*/ 149 w 813"/>
                <a:gd name="T11" fmla="*/ 509 h 804"/>
                <a:gd name="T12" fmla="*/ 0 w 813"/>
                <a:gd name="T13" fmla="*/ 742 h 804"/>
                <a:gd name="T14" fmla="*/ 0 w 813"/>
                <a:gd name="T15" fmla="*/ 814 h 804"/>
                <a:gd name="T16" fmla="*/ 166 w 813"/>
                <a:gd name="T17" fmla="*/ 569 h 804"/>
                <a:gd name="T18" fmla="*/ 166 w 813"/>
                <a:gd name="T19" fmla="*/ 569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82F50F5E-BF49-4A27-A722-0D22F457D355}"/>
                </a:ext>
              </a:extLst>
            </p:cNvPr>
            <p:cNvSpPr>
              <a:spLocks/>
            </p:cNvSpPr>
            <p:nvPr/>
          </p:nvSpPr>
          <p:spPr bwMode="hidden">
            <a:xfrm>
              <a:off x="0" y="1545"/>
              <a:ext cx="762" cy="107"/>
            </a:xfrm>
            <a:custGeom>
              <a:avLst/>
              <a:gdLst>
                <a:gd name="T0" fmla="*/ 470 w 759"/>
                <a:gd name="T1" fmla="*/ 66 h 107"/>
                <a:gd name="T2" fmla="*/ 774 w 759"/>
                <a:gd name="T3" fmla="*/ 0 h 107"/>
                <a:gd name="T4" fmla="*/ 506 w 759"/>
                <a:gd name="T5" fmla="*/ 36 h 107"/>
                <a:gd name="T6" fmla="*/ 143 w 759"/>
                <a:gd name="T7" fmla="*/ 48 h 107"/>
                <a:gd name="T8" fmla="*/ 0 w 759"/>
                <a:gd name="T9" fmla="*/ 78 h 107"/>
                <a:gd name="T10" fmla="*/ 0 w 759"/>
                <a:gd name="T11" fmla="*/ 107 h 107"/>
                <a:gd name="T12" fmla="*/ 96 w 759"/>
                <a:gd name="T13" fmla="*/ 89 h 107"/>
                <a:gd name="T14" fmla="*/ 470 w 759"/>
                <a:gd name="T15" fmla="*/ 66 h 107"/>
                <a:gd name="T16" fmla="*/ 47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94495773-D8FF-42EE-9B0D-D8B64EE1DA10}"/>
                </a:ext>
              </a:extLst>
            </p:cNvPr>
            <p:cNvSpPr>
              <a:spLocks/>
            </p:cNvSpPr>
            <p:nvPr/>
          </p:nvSpPr>
          <p:spPr bwMode="hidden">
            <a:xfrm>
              <a:off x="2314" y="3431"/>
              <a:ext cx="3182" cy="745"/>
            </a:xfrm>
            <a:custGeom>
              <a:avLst/>
              <a:gdLst>
                <a:gd name="T0" fmla="*/ 1417 w 3169"/>
                <a:gd name="T1" fmla="*/ 244 h 743"/>
                <a:gd name="T2" fmla="*/ 1769 w 3169"/>
                <a:gd name="T3" fmla="*/ 238 h 743"/>
                <a:gd name="T4" fmla="*/ 2132 w 3169"/>
                <a:gd name="T5" fmla="*/ 256 h 743"/>
                <a:gd name="T6" fmla="*/ 2555 w 3169"/>
                <a:gd name="T7" fmla="*/ 238 h 743"/>
                <a:gd name="T8" fmla="*/ 3234 w 3169"/>
                <a:gd name="T9" fmla="*/ 209 h 743"/>
                <a:gd name="T10" fmla="*/ 3180 w 3169"/>
                <a:gd name="T11" fmla="*/ 191 h 743"/>
                <a:gd name="T12" fmla="*/ 2472 w 3169"/>
                <a:gd name="T13" fmla="*/ 226 h 743"/>
                <a:gd name="T14" fmla="*/ 2043 w 3169"/>
                <a:gd name="T15" fmla="*/ 226 h 743"/>
                <a:gd name="T16" fmla="*/ 1489 w 3169"/>
                <a:gd name="T17" fmla="*/ 191 h 743"/>
                <a:gd name="T18" fmla="*/ 1573 w 3169"/>
                <a:gd name="T19" fmla="*/ 168 h 743"/>
                <a:gd name="T20" fmla="*/ 2079 w 3169"/>
                <a:gd name="T21" fmla="*/ 0 h 743"/>
                <a:gd name="T22" fmla="*/ 2001 w 3169"/>
                <a:gd name="T23" fmla="*/ 24 h 743"/>
                <a:gd name="T24" fmla="*/ 1876 w 3169"/>
                <a:gd name="T25" fmla="*/ 66 h 743"/>
                <a:gd name="T26" fmla="*/ 1637 w 3169"/>
                <a:gd name="T27" fmla="*/ 138 h 743"/>
                <a:gd name="T28" fmla="*/ 1368 w 3169"/>
                <a:gd name="T29" fmla="*/ 203 h 743"/>
                <a:gd name="T30" fmla="*/ 1293 w 3169"/>
                <a:gd name="T31" fmla="*/ 256 h 743"/>
                <a:gd name="T32" fmla="*/ 780 w 3169"/>
                <a:gd name="T33" fmla="*/ 418 h 743"/>
                <a:gd name="T34" fmla="*/ 340 w 3169"/>
                <a:gd name="T35" fmla="*/ 508 h 743"/>
                <a:gd name="T36" fmla="*/ 0 w 3169"/>
                <a:gd name="T37" fmla="*/ 627 h 743"/>
                <a:gd name="T38" fmla="*/ 304 w 3169"/>
                <a:gd name="T39" fmla="*/ 544 h 743"/>
                <a:gd name="T40" fmla="*/ 750 w 3169"/>
                <a:gd name="T41" fmla="*/ 454 h 743"/>
                <a:gd name="T42" fmla="*/ 1203 w 3169"/>
                <a:gd name="T43" fmla="*/ 316 h 743"/>
                <a:gd name="T44" fmla="*/ 1001 w 3169"/>
                <a:gd name="T45" fmla="*/ 496 h 743"/>
                <a:gd name="T46" fmla="*/ 887 w 3169"/>
                <a:gd name="T47" fmla="*/ 753 h 743"/>
                <a:gd name="T48" fmla="*/ 881 w 3169"/>
                <a:gd name="T49" fmla="*/ 753 h 743"/>
                <a:gd name="T50" fmla="*/ 953 w 3169"/>
                <a:gd name="T51" fmla="*/ 753 h 743"/>
                <a:gd name="T52" fmla="*/ 1042 w 3169"/>
                <a:gd name="T53" fmla="*/ 502 h 743"/>
                <a:gd name="T54" fmla="*/ 1322 w 3169"/>
                <a:gd name="T55" fmla="*/ 286 h 743"/>
                <a:gd name="T56" fmla="*/ 1561 w 3169"/>
                <a:gd name="T57" fmla="*/ 454 h 743"/>
                <a:gd name="T58" fmla="*/ 1805 w 3169"/>
                <a:gd name="T59" fmla="*/ 687 h 743"/>
                <a:gd name="T60" fmla="*/ 1894 w 3169"/>
                <a:gd name="T61" fmla="*/ 753 h 743"/>
                <a:gd name="T62" fmla="*/ 1959 w 3169"/>
                <a:gd name="T63" fmla="*/ 753 h 743"/>
                <a:gd name="T64" fmla="*/ 1727 w 3169"/>
                <a:gd name="T65" fmla="*/ 532 h 743"/>
                <a:gd name="T66" fmla="*/ 1417 w 3169"/>
                <a:gd name="T67" fmla="*/ 244 h 743"/>
                <a:gd name="T68" fmla="*/ 1417 w 3169"/>
                <a:gd name="T69" fmla="*/ 244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12">
              <a:extLst>
                <a:ext uri="{FF2B5EF4-FFF2-40B4-BE49-F238E27FC236}">
                  <a16:creationId xmlns:a16="http://schemas.microsoft.com/office/drawing/2014/main" id="{7E6D564E-52D6-4FDC-9A74-A9BBDE79888F}"/>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endParaRPr lang="en-US" altLang="en-US">
                <a:cs typeface="Arial" charset="0"/>
              </a:endParaRPr>
            </a:p>
          </p:txBody>
        </p:sp>
        <p:sp>
          <p:nvSpPr>
            <p:cNvPr id="15" name="Rectangle 13">
              <a:extLst>
                <a:ext uri="{FF2B5EF4-FFF2-40B4-BE49-F238E27FC236}">
                  <a16:creationId xmlns:a16="http://schemas.microsoft.com/office/drawing/2014/main" id="{6643BA58-2480-4402-97EA-CA1C327FC30C}"/>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endParaRPr lang="en-US" altLang="en-US">
                <a:cs typeface="Arial" charset="0"/>
              </a:endParaRPr>
            </a:p>
          </p:txBody>
        </p:sp>
        <p:sp>
          <p:nvSpPr>
            <p:cNvPr id="16" name="Freeform 14">
              <a:extLst>
                <a:ext uri="{FF2B5EF4-FFF2-40B4-BE49-F238E27FC236}">
                  <a16:creationId xmlns:a16="http://schemas.microsoft.com/office/drawing/2014/main" id="{23EEE016-57E2-44D5-9346-8254CD7F25DD}"/>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cs typeface="+mn-cs"/>
              </a:endParaRPr>
            </a:p>
          </p:txBody>
        </p:sp>
        <p:sp>
          <p:nvSpPr>
            <p:cNvPr id="17" name="Freeform 15">
              <a:extLst>
                <a:ext uri="{FF2B5EF4-FFF2-40B4-BE49-F238E27FC236}">
                  <a16:creationId xmlns:a16="http://schemas.microsoft.com/office/drawing/2014/main" id="{2FF4773D-4BAE-4435-8B91-84735900589C}"/>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cs typeface="+mn-cs"/>
              </a:endParaRPr>
            </a:p>
          </p:txBody>
        </p:sp>
        <p:sp>
          <p:nvSpPr>
            <p:cNvPr id="18" name="Freeform 16">
              <a:extLst>
                <a:ext uri="{FF2B5EF4-FFF2-40B4-BE49-F238E27FC236}">
                  <a16:creationId xmlns:a16="http://schemas.microsoft.com/office/drawing/2014/main" id="{541CC9D6-D46C-4B98-B6C9-E11B54DBF549}"/>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cs typeface="+mn-cs"/>
              </a:endParaRPr>
            </a:p>
          </p:txBody>
        </p:sp>
        <p:sp>
          <p:nvSpPr>
            <p:cNvPr id="19" name="Freeform 17">
              <a:extLst>
                <a:ext uri="{FF2B5EF4-FFF2-40B4-BE49-F238E27FC236}">
                  <a16:creationId xmlns:a16="http://schemas.microsoft.com/office/drawing/2014/main" id="{6884E8A0-9730-4BD4-8B2F-272C188E49CF}"/>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731BD39D-2CD0-4699-89D0-4A88F8AB8E5A}"/>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2BDCF682-A300-4B96-9BA0-BF1D28B24378}"/>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cs typeface="+mn-cs"/>
              </a:endParaRPr>
            </a:p>
          </p:txBody>
        </p:sp>
        <p:sp>
          <p:nvSpPr>
            <p:cNvPr id="22" name="Freeform 20">
              <a:extLst>
                <a:ext uri="{FF2B5EF4-FFF2-40B4-BE49-F238E27FC236}">
                  <a16:creationId xmlns:a16="http://schemas.microsoft.com/office/drawing/2014/main" id="{CAB7206E-A695-48BD-97DF-C3AD98479969}"/>
                </a:ext>
              </a:extLst>
            </p:cNvPr>
            <p:cNvSpPr>
              <a:spLocks/>
            </p:cNvSpPr>
            <p:nvPr/>
          </p:nvSpPr>
          <p:spPr bwMode="hidden">
            <a:xfrm>
              <a:off x="3160" y="1860"/>
              <a:ext cx="2162" cy="1934"/>
            </a:xfrm>
            <a:custGeom>
              <a:avLst/>
              <a:gdLst>
                <a:gd name="T0" fmla="*/ 1882 w 2153"/>
                <a:gd name="T1" fmla="*/ 861 h 1930"/>
                <a:gd name="T2" fmla="*/ 1977 w 2153"/>
                <a:gd name="T3" fmla="*/ 1029 h 1930"/>
                <a:gd name="T4" fmla="*/ 2096 w 2153"/>
                <a:gd name="T5" fmla="*/ 1178 h 1930"/>
                <a:gd name="T6" fmla="*/ 2162 w 2153"/>
                <a:gd name="T7" fmla="*/ 1261 h 1930"/>
                <a:gd name="T8" fmla="*/ 2198 w 2153"/>
                <a:gd name="T9" fmla="*/ 1309 h 1930"/>
                <a:gd name="T10" fmla="*/ 1929 w 2153"/>
                <a:gd name="T11" fmla="*/ 987 h 1930"/>
                <a:gd name="T12" fmla="*/ 1900 w 2153"/>
                <a:gd name="T13" fmla="*/ 939 h 1930"/>
                <a:gd name="T14" fmla="*/ 1820 w 2153"/>
                <a:gd name="T15" fmla="*/ 1255 h 1930"/>
                <a:gd name="T16" fmla="*/ 1806 w 2153"/>
                <a:gd name="T17" fmla="*/ 1501 h 1930"/>
                <a:gd name="T18" fmla="*/ 1858 w 2153"/>
                <a:gd name="T19" fmla="*/ 1926 h 1930"/>
                <a:gd name="T20" fmla="*/ 1827 w 2153"/>
                <a:gd name="T21" fmla="*/ 1950 h 1930"/>
                <a:gd name="T22" fmla="*/ 1781 w 2153"/>
                <a:gd name="T23" fmla="*/ 1549 h 1930"/>
                <a:gd name="T24" fmla="*/ 1763 w 2153"/>
                <a:gd name="T25" fmla="*/ 1303 h 1930"/>
                <a:gd name="T26" fmla="*/ 1799 w 2153"/>
                <a:gd name="T27" fmla="*/ 1095 h 1930"/>
                <a:gd name="T28" fmla="*/ 1806 w 2153"/>
                <a:gd name="T29" fmla="*/ 885 h 1930"/>
                <a:gd name="T30" fmla="*/ 1293 w 2153"/>
                <a:gd name="T31" fmla="*/ 1017 h 1930"/>
                <a:gd name="T32" fmla="*/ 840 w 2153"/>
                <a:gd name="T33" fmla="*/ 1142 h 1930"/>
                <a:gd name="T34" fmla="*/ 328 w 2153"/>
                <a:gd name="T35" fmla="*/ 1327 h 1930"/>
                <a:gd name="T36" fmla="*/ 18 w 2153"/>
                <a:gd name="T37" fmla="*/ 1435 h 1930"/>
                <a:gd name="T38" fmla="*/ 316 w 2153"/>
                <a:gd name="T39" fmla="*/ 1297 h 1930"/>
                <a:gd name="T40" fmla="*/ 697 w 2153"/>
                <a:gd name="T41" fmla="*/ 1154 h 1930"/>
                <a:gd name="T42" fmla="*/ 1042 w 2153"/>
                <a:gd name="T43" fmla="*/ 1047 h 1930"/>
                <a:gd name="T44" fmla="*/ 1441 w 2153"/>
                <a:gd name="T45" fmla="*/ 939 h 1930"/>
                <a:gd name="T46" fmla="*/ 1727 w 2153"/>
                <a:gd name="T47" fmla="*/ 825 h 1930"/>
                <a:gd name="T48" fmla="*/ 1363 w 2153"/>
                <a:gd name="T49" fmla="*/ 628 h 1930"/>
                <a:gd name="T50" fmla="*/ 881 w 2153"/>
                <a:gd name="T51" fmla="*/ 520 h 1930"/>
                <a:gd name="T52" fmla="*/ 232 w 2153"/>
                <a:gd name="T53" fmla="*/ 161 h 1930"/>
                <a:gd name="T54" fmla="*/ 0 w 2153"/>
                <a:gd name="T55" fmla="*/ 83 h 1930"/>
                <a:gd name="T56" fmla="*/ 334 w 2153"/>
                <a:gd name="T57" fmla="*/ 179 h 1930"/>
                <a:gd name="T58" fmla="*/ 727 w 2153"/>
                <a:gd name="T59" fmla="*/ 388 h 1930"/>
                <a:gd name="T60" fmla="*/ 953 w 2153"/>
                <a:gd name="T61" fmla="*/ 496 h 1930"/>
                <a:gd name="T62" fmla="*/ 1381 w 2153"/>
                <a:gd name="T63" fmla="*/ 598 h 1930"/>
                <a:gd name="T64" fmla="*/ 1685 w 2153"/>
                <a:gd name="T65" fmla="*/ 753 h 1930"/>
                <a:gd name="T66" fmla="*/ 1453 w 2153"/>
                <a:gd name="T67" fmla="*/ 466 h 1930"/>
                <a:gd name="T68" fmla="*/ 1311 w 2153"/>
                <a:gd name="T69" fmla="*/ 191 h 1930"/>
                <a:gd name="T70" fmla="*/ 1179 w 2153"/>
                <a:gd name="T71" fmla="*/ 0 h 1930"/>
                <a:gd name="T72" fmla="*/ 1369 w 2153"/>
                <a:gd name="T73" fmla="*/ 215 h 1930"/>
                <a:gd name="T74" fmla="*/ 1519 w 2153"/>
                <a:gd name="T75" fmla="*/ 490 h 1930"/>
                <a:gd name="T76" fmla="*/ 1781 w 2153"/>
                <a:gd name="T77" fmla="*/ 813 h 1930"/>
                <a:gd name="T78" fmla="*/ 1882 w 2153"/>
                <a:gd name="T79" fmla="*/ 861 h 1930"/>
                <a:gd name="T80" fmla="*/ 1882 w 2153"/>
                <a:gd name="T81" fmla="*/ 86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4533"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altLang="en-US" noProof="0"/>
              <a:t>Click to edit Master title style</a:t>
            </a:r>
          </a:p>
        </p:txBody>
      </p:sp>
      <p:sp>
        <p:nvSpPr>
          <p:cNvPr id="6453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23" name="Rectangle 23">
            <a:extLst>
              <a:ext uri="{FF2B5EF4-FFF2-40B4-BE49-F238E27FC236}">
                <a16:creationId xmlns:a16="http://schemas.microsoft.com/office/drawing/2014/main" id="{A66F4286-97B0-4F39-B9BF-F1D43DA7D73B}"/>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24" name="Rectangle 24">
            <a:extLst>
              <a:ext uri="{FF2B5EF4-FFF2-40B4-BE49-F238E27FC236}">
                <a16:creationId xmlns:a16="http://schemas.microsoft.com/office/drawing/2014/main" id="{C28E8FB7-8A7A-47FE-A423-6FB54D3D7C3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25" name="Rectangle 25">
            <a:extLst>
              <a:ext uri="{FF2B5EF4-FFF2-40B4-BE49-F238E27FC236}">
                <a16:creationId xmlns:a16="http://schemas.microsoft.com/office/drawing/2014/main" id="{B5E03AD5-E008-48C9-B86E-347991D79949}"/>
              </a:ext>
            </a:extLst>
          </p:cNvPr>
          <p:cNvSpPr>
            <a:spLocks noGrp="1" noChangeArrowheads="1"/>
          </p:cNvSpPr>
          <p:nvPr>
            <p:ph type="sldNum" sz="quarter" idx="12"/>
          </p:nvPr>
        </p:nvSpPr>
        <p:spPr/>
        <p:txBody>
          <a:bodyPr/>
          <a:lstStyle>
            <a:lvl1pPr>
              <a:defRPr/>
            </a:lvl1pPr>
          </a:lstStyle>
          <a:p>
            <a:fld id="{85A337B6-6ABD-4426-A7B5-137D5CC923AC}" type="slidenum">
              <a:rPr lang="en-US" altLang="en-US"/>
              <a:pPr/>
              <a:t>‹#›</a:t>
            </a:fld>
            <a:endParaRPr lang="en-US" altLang="en-US"/>
          </a:p>
        </p:txBody>
      </p:sp>
    </p:spTree>
    <p:extLst>
      <p:ext uri="{BB962C8B-B14F-4D97-AF65-F5344CB8AC3E}">
        <p14:creationId xmlns:p14="http://schemas.microsoft.com/office/powerpoint/2010/main" val="41286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03966936-EDAE-4A3D-912F-8B45044F1F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a:extLst>
              <a:ext uri="{FF2B5EF4-FFF2-40B4-BE49-F238E27FC236}">
                <a16:creationId xmlns:a16="http://schemas.microsoft.com/office/drawing/2014/main" id="{47BCE07D-5480-4B11-9B33-EC728DB81F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4785A05A-0D99-4847-B719-61EB0E66A6FE}"/>
              </a:ext>
            </a:extLst>
          </p:cNvPr>
          <p:cNvSpPr>
            <a:spLocks noGrp="1" noChangeArrowheads="1"/>
          </p:cNvSpPr>
          <p:nvPr>
            <p:ph type="sldNum" sz="quarter" idx="12"/>
          </p:nvPr>
        </p:nvSpPr>
        <p:spPr>
          <a:ln/>
        </p:spPr>
        <p:txBody>
          <a:bodyPr/>
          <a:lstStyle>
            <a:lvl1pPr>
              <a:defRPr/>
            </a:lvl1pPr>
          </a:lstStyle>
          <a:p>
            <a:fld id="{2712FC4F-CCF9-48FE-9C07-0C9F481ABAA5}" type="slidenum">
              <a:rPr lang="en-US" altLang="en-US"/>
              <a:pPr/>
              <a:t>‹#›</a:t>
            </a:fld>
            <a:endParaRPr lang="en-US" altLang="en-US"/>
          </a:p>
        </p:txBody>
      </p:sp>
    </p:spTree>
    <p:extLst>
      <p:ext uri="{BB962C8B-B14F-4D97-AF65-F5344CB8AC3E}">
        <p14:creationId xmlns:p14="http://schemas.microsoft.com/office/powerpoint/2010/main" val="66850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F6F02E17-13D4-40D2-968B-B18392DBE4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a:extLst>
              <a:ext uri="{FF2B5EF4-FFF2-40B4-BE49-F238E27FC236}">
                <a16:creationId xmlns:a16="http://schemas.microsoft.com/office/drawing/2014/main" id="{54250CCD-A38C-4D9F-A822-920344AB35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BADEBA60-5A21-4126-8962-F9644F954DB3}"/>
              </a:ext>
            </a:extLst>
          </p:cNvPr>
          <p:cNvSpPr>
            <a:spLocks noGrp="1" noChangeArrowheads="1"/>
          </p:cNvSpPr>
          <p:nvPr>
            <p:ph type="sldNum" sz="quarter" idx="12"/>
          </p:nvPr>
        </p:nvSpPr>
        <p:spPr>
          <a:ln/>
        </p:spPr>
        <p:txBody>
          <a:bodyPr/>
          <a:lstStyle>
            <a:lvl1pPr>
              <a:defRPr/>
            </a:lvl1pPr>
          </a:lstStyle>
          <a:p>
            <a:fld id="{7291F611-3147-4330-A864-41DE3DD5A9A4}" type="slidenum">
              <a:rPr lang="en-US" altLang="en-US"/>
              <a:pPr/>
              <a:t>‹#›</a:t>
            </a:fld>
            <a:endParaRPr lang="en-US" altLang="en-US"/>
          </a:p>
        </p:txBody>
      </p:sp>
    </p:spTree>
    <p:extLst>
      <p:ext uri="{BB962C8B-B14F-4D97-AF65-F5344CB8AC3E}">
        <p14:creationId xmlns:p14="http://schemas.microsoft.com/office/powerpoint/2010/main" val="155822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3">
            <a:extLst>
              <a:ext uri="{FF2B5EF4-FFF2-40B4-BE49-F238E27FC236}">
                <a16:creationId xmlns:a16="http://schemas.microsoft.com/office/drawing/2014/main" id="{F069DA66-8AA5-473F-82DE-3946CC67B5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24">
            <a:extLst>
              <a:ext uri="{FF2B5EF4-FFF2-40B4-BE49-F238E27FC236}">
                <a16:creationId xmlns:a16="http://schemas.microsoft.com/office/drawing/2014/main" id="{6E9547D8-CAC3-4318-BF9A-063776762A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25">
            <a:extLst>
              <a:ext uri="{FF2B5EF4-FFF2-40B4-BE49-F238E27FC236}">
                <a16:creationId xmlns:a16="http://schemas.microsoft.com/office/drawing/2014/main" id="{C5230F8E-A9F8-4361-A71C-D1C59166FFBB}"/>
              </a:ext>
            </a:extLst>
          </p:cNvPr>
          <p:cNvSpPr>
            <a:spLocks noGrp="1" noChangeArrowheads="1"/>
          </p:cNvSpPr>
          <p:nvPr>
            <p:ph type="sldNum" sz="quarter" idx="12"/>
          </p:nvPr>
        </p:nvSpPr>
        <p:spPr>
          <a:ln/>
        </p:spPr>
        <p:txBody>
          <a:bodyPr/>
          <a:lstStyle>
            <a:lvl1pPr>
              <a:defRPr/>
            </a:lvl1pPr>
          </a:lstStyle>
          <a:p>
            <a:fld id="{4CAC335E-01A0-4058-89AE-2AF6F06C7FC6}" type="slidenum">
              <a:rPr lang="en-US" altLang="en-US"/>
              <a:pPr/>
              <a:t>‹#›</a:t>
            </a:fld>
            <a:endParaRPr lang="en-US" altLang="en-US"/>
          </a:p>
        </p:txBody>
      </p:sp>
    </p:spTree>
    <p:extLst>
      <p:ext uri="{BB962C8B-B14F-4D97-AF65-F5344CB8AC3E}">
        <p14:creationId xmlns:p14="http://schemas.microsoft.com/office/powerpoint/2010/main" val="112085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1B018E03-02A8-404D-A0E0-FB6014A917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a:extLst>
              <a:ext uri="{FF2B5EF4-FFF2-40B4-BE49-F238E27FC236}">
                <a16:creationId xmlns:a16="http://schemas.microsoft.com/office/drawing/2014/main" id="{5EE3F111-2E69-45BE-8C2A-D3218376BB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07F01542-4704-4BDE-B3B7-4CD6B1447045}"/>
              </a:ext>
            </a:extLst>
          </p:cNvPr>
          <p:cNvSpPr>
            <a:spLocks noGrp="1" noChangeArrowheads="1"/>
          </p:cNvSpPr>
          <p:nvPr>
            <p:ph type="sldNum" sz="quarter" idx="12"/>
          </p:nvPr>
        </p:nvSpPr>
        <p:spPr>
          <a:ln/>
        </p:spPr>
        <p:txBody>
          <a:bodyPr/>
          <a:lstStyle>
            <a:lvl1pPr>
              <a:defRPr/>
            </a:lvl1pPr>
          </a:lstStyle>
          <a:p>
            <a:fld id="{E8B8019C-7E94-465C-92CA-56378BFF6746}" type="slidenum">
              <a:rPr lang="en-US" altLang="en-US"/>
              <a:pPr/>
              <a:t>‹#›</a:t>
            </a:fld>
            <a:endParaRPr lang="en-US" altLang="en-US"/>
          </a:p>
        </p:txBody>
      </p:sp>
    </p:spTree>
    <p:extLst>
      <p:ext uri="{BB962C8B-B14F-4D97-AF65-F5344CB8AC3E}">
        <p14:creationId xmlns:p14="http://schemas.microsoft.com/office/powerpoint/2010/main" val="293130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a:extLst>
              <a:ext uri="{FF2B5EF4-FFF2-40B4-BE49-F238E27FC236}">
                <a16:creationId xmlns:a16="http://schemas.microsoft.com/office/drawing/2014/main" id="{4751C00D-C48A-428E-8EE0-3FD7905ECF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a:extLst>
              <a:ext uri="{FF2B5EF4-FFF2-40B4-BE49-F238E27FC236}">
                <a16:creationId xmlns:a16="http://schemas.microsoft.com/office/drawing/2014/main" id="{83CE14B6-F8CC-4BEF-A148-DB3A8CEB37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18E1370D-8FA3-469B-A45C-EBBC9EFA5888}"/>
              </a:ext>
            </a:extLst>
          </p:cNvPr>
          <p:cNvSpPr>
            <a:spLocks noGrp="1" noChangeArrowheads="1"/>
          </p:cNvSpPr>
          <p:nvPr>
            <p:ph type="sldNum" sz="quarter" idx="12"/>
          </p:nvPr>
        </p:nvSpPr>
        <p:spPr>
          <a:ln/>
        </p:spPr>
        <p:txBody>
          <a:bodyPr/>
          <a:lstStyle>
            <a:lvl1pPr>
              <a:defRPr/>
            </a:lvl1pPr>
          </a:lstStyle>
          <a:p>
            <a:fld id="{46E2D3F4-5D4B-4B23-AA91-59E57974DBAE}" type="slidenum">
              <a:rPr lang="en-US" altLang="en-US"/>
              <a:pPr/>
              <a:t>‹#›</a:t>
            </a:fld>
            <a:endParaRPr lang="en-US" altLang="en-US"/>
          </a:p>
        </p:txBody>
      </p:sp>
    </p:spTree>
    <p:extLst>
      <p:ext uri="{BB962C8B-B14F-4D97-AF65-F5344CB8AC3E}">
        <p14:creationId xmlns:p14="http://schemas.microsoft.com/office/powerpoint/2010/main" val="34115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a:extLst>
              <a:ext uri="{FF2B5EF4-FFF2-40B4-BE49-F238E27FC236}">
                <a16:creationId xmlns:a16="http://schemas.microsoft.com/office/drawing/2014/main" id="{9B5A341A-90F4-48B8-BAA3-A578566DDC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a:extLst>
              <a:ext uri="{FF2B5EF4-FFF2-40B4-BE49-F238E27FC236}">
                <a16:creationId xmlns:a16="http://schemas.microsoft.com/office/drawing/2014/main" id="{074F2E20-0DC8-49C3-8D41-80467B130F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a:extLst>
              <a:ext uri="{FF2B5EF4-FFF2-40B4-BE49-F238E27FC236}">
                <a16:creationId xmlns:a16="http://schemas.microsoft.com/office/drawing/2014/main" id="{0E21C046-4414-43BC-A34F-8ED9350DAD21}"/>
              </a:ext>
            </a:extLst>
          </p:cNvPr>
          <p:cNvSpPr>
            <a:spLocks noGrp="1" noChangeArrowheads="1"/>
          </p:cNvSpPr>
          <p:nvPr>
            <p:ph type="sldNum" sz="quarter" idx="12"/>
          </p:nvPr>
        </p:nvSpPr>
        <p:spPr>
          <a:ln/>
        </p:spPr>
        <p:txBody>
          <a:bodyPr/>
          <a:lstStyle>
            <a:lvl1pPr>
              <a:defRPr/>
            </a:lvl1pPr>
          </a:lstStyle>
          <a:p>
            <a:fld id="{5D517C19-3182-45C0-B4BE-AD0EB9C03611}" type="slidenum">
              <a:rPr lang="en-US" altLang="en-US"/>
              <a:pPr/>
              <a:t>‹#›</a:t>
            </a:fld>
            <a:endParaRPr lang="en-US" altLang="en-US"/>
          </a:p>
        </p:txBody>
      </p:sp>
    </p:spTree>
    <p:extLst>
      <p:ext uri="{BB962C8B-B14F-4D97-AF65-F5344CB8AC3E}">
        <p14:creationId xmlns:p14="http://schemas.microsoft.com/office/powerpoint/2010/main" val="129439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a:extLst>
              <a:ext uri="{FF2B5EF4-FFF2-40B4-BE49-F238E27FC236}">
                <a16:creationId xmlns:a16="http://schemas.microsoft.com/office/drawing/2014/main" id="{A17DCB7D-B424-4021-9C6D-CB8F2F3971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4">
            <a:extLst>
              <a:ext uri="{FF2B5EF4-FFF2-40B4-BE49-F238E27FC236}">
                <a16:creationId xmlns:a16="http://schemas.microsoft.com/office/drawing/2014/main" id="{439E4235-B8D5-47E0-9825-E54FA8512F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5">
            <a:extLst>
              <a:ext uri="{FF2B5EF4-FFF2-40B4-BE49-F238E27FC236}">
                <a16:creationId xmlns:a16="http://schemas.microsoft.com/office/drawing/2014/main" id="{FE8951D2-A921-4F35-8A03-DC1D86E744A3}"/>
              </a:ext>
            </a:extLst>
          </p:cNvPr>
          <p:cNvSpPr>
            <a:spLocks noGrp="1" noChangeArrowheads="1"/>
          </p:cNvSpPr>
          <p:nvPr>
            <p:ph type="sldNum" sz="quarter" idx="12"/>
          </p:nvPr>
        </p:nvSpPr>
        <p:spPr>
          <a:ln/>
        </p:spPr>
        <p:txBody>
          <a:bodyPr/>
          <a:lstStyle>
            <a:lvl1pPr>
              <a:defRPr/>
            </a:lvl1pPr>
          </a:lstStyle>
          <a:p>
            <a:fld id="{A685B804-6FF8-44B6-836D-2AEDE6291E7B}" type="slidenum">
              <a:rPr lang="en-US" altLang="en-US"/>
              <a:pPr/>
              <a:t>‹#›</a:t>
            </a:fld>
            <a:endParaRPr lang="en-US" altLang="en-US"/>
          </a:p>
        </p:txBody>
      </p:sp>
    </p:spTree>
    <p:extLst>
      <p:ext uri="{BB962C8B-B14F-4D97-AF65-F5344CB8AC3E}">
        <p14:creationId xmlns:p14="http://schemas.microsoft.com/office/powerpoint/2010/main" val="405791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a:extLst>
              <a:ext uri="{FF2B5EF4-FFF2-40B4-BE49-F238E27FC236}">
                <a16:creationId xmlns:a16="http://schemas.microsoft.com/office/drawing/2014/main" id="{EE3D3390-C80C-4F0F-ACFC-010647DBA54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4">
            <a:extLst>
              <a:ext uri="{FF2B5EF4-FFF2-40B4-BE49-F238E27FC236}">
                <a16:creationId xmlns:a16="http://schemas.microsoft.com/office/drawing/2014/main" id="{EADED3D5-7A87-427B-AC78-9878E49874B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5">
            <a:extLst>
              <a:ext uri="{FF2B5EF4-FFF2-40B4-BE49-F238E27FC236}">
                <a16:creationId xmlns:a16="http://schemas.microsoft.com/office/drawing/2014/main" id="{04ED97CF-FFE5-4C88-803D-07C4BAC91B8C}"/>
              </a:ext>
            </a:extLst>
          </p:cNvPr>
          <p:cNvSpPr>
            <a:spLocks noGrp="1" noChangeArrowheads="1"/>
          </p:cNvSpPr>
          <p:nvPr>
            <p:ph type="sldNum" sz="quarter" idx="12"/>
          </p:nvPr>
        </p:nvSpPr>
        <p:spPr>
          <a:ln/>
        </p:spPr>
        <p:txBody>
          <a:bodyPr/>
          <a:lstStyle>
            <a:lvl1pPr>
              <a:defRPr/>
            </a:lvl1pPr>
          </a:lstStyle>
          <a:p>
            <a:fld id="{446EBBBF-B3E7-4EA7-A7F9-DE6238EB40F9}" type="slidenum">
              <a:rPr lang="en-US" altLang="en-US"/>
              <a:pPr/>
              <a:t>‹#›</a:t>
            </a:fld>
            <a:endParaRPr lang="en-US" altLang="en-US"/>
          </a:p>
        </p:txBody>
      </p:sp>
    </p:spTree>
    <p:extLst>
      <p:ext uri="{BB962C8B-B14F-4D97-AF65-F5344CB8AC3E}">
        <p14:creationId xmlns:p14="http://schemas.microsoft.com/office/powerpoint/2010/main" val="265278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887849F6-3506-48AE-99AE-7C346335B4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4">
            <a:extLst>
              <a:ext uri="{FF2B5EF4-FFF2-40B4-BE49-F238E27FC236}">
                <a16:creationId xmlns:a16="http://schemas.microsoft.com/office/drawing/2014/main" id="{599067E5-B264-42E0-AEDB-84948DF2E8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5">
            <a:extLst>
              <a:ext uri="{FF2B5EF4-FFF2-40B4-BE49-F238E27FC236}">
                <a16:creationId xmlns:a16="http://schemas.microsoft.com/office/drawing/2014/main" id="{654A1C12-A0A0-4630-A71C-DEEFB6D1A313}"/>
              </a:ext>
            </a:extLst>
          </p:cNvPr>
          <p:cNvSpPr>
            <a:spLocks noGrp="1" noChangeArrowheads="1"/>
          </p:cNvSpPr>
          <p:nvPr>
            <p:ph type="sldNum" sz="quarter" idx="12"/>
          </p:nvPr>
        </p:nvSpPr>
        <p:spPr>
          <a:ln/>
        </p:spPr>
        <p:txBody>
          <a:bodyPr/>
          <a:lstStyle>
            <a:lvl1pPr>
              <a:defRPr/>
            </a:lvl1pPr>
          </a:lstStyle>
          <a:p>
            <a:fld id="{C9C5945D-9980-430C-A78D-3BC6B2336A02}" type="slidenum">
              <a:rPr lang="en-US" altLang="en-US"/>
              <a:pPr/>
              <a:t>‹#›</a:t>
            </a:fld>
            <a:endParaRPr lang="en-US" altLang="en-US"/>
          </a:p>
        </p:txBody>
      </p:sp>
    </p:spTree>
    <p:extLst>
      <p:ext uri="{BB962C8B-B14F-4D97-AF65-F5344CB8AC3E}">
        <p14:creationId xmlns:p14="http://schemas.microsoft.com/office/powerpoint/2010/main" val="72705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a:extLst>
              <a:ext uri="{FF2B5EF4-FFF2-40B4-BE49-F238E27FC236}">
                <a16:creationId xmlns:a16="http://schemas.microsoft.com/office/drawing/2014/main" id="{680A4A1E-403C-45F9-9188-CBBB065907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a:extLst>
              <a:ext uri="{FF2B5EF4-FFF2-40B4-BE49-F238E27FC236}">
                <a16:creationId xmlns:a16="http://schemas.microsoft.com/office/drawing/2014/main" id="{73BA503C-ECCB-4696-BFDD-2BAC32EDA5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a:extLst>
              <a:ext uri="{FF2B5EF4-FFF2-40B4-BE49-F238E27FC236}">
                <a16:creationId xmlns:a16="http://schemas.microsoft.com/office/drawing/2014/main" id="{10DD95AA-3505-4B1D-AA72-829DE26E01D2}"/>
              </a:ext>
            </a:extLst>
          </p:cNvPr>
          <p:cNvSpPr>
            <a:spLocks noGrp="1" noChangeArrowheads="1"/>
          </p:cNvSpPr>
          <p:nvPr>
            <p:ph type="sldNum" sz="quarter" idx="12"/>
          </p:nvPr>
        </p:nvSpPr>
        <p:spPr>
          <a:ln/>
        </p:spPr>
        <p:txBody>
          <a:bodyPr/>
          <a:lstStyle>
            <a:lvl1pPr>
              <a:defRPr/>
            </a:lvl1pPr>
          </a:lstStyle>
          <a:p>
            <a:fld id="{F39DF627-AD6C-4F09-A109-FF45580C6D3B}" type="slidenum">
              <a:rPr lang="en-US" altLang="en-US"/>
              <a:pPr/>
              <a:t>‹#›</a:t>
            </a:fld>
            <a:endParaRPr lang="en-US" altLang="en-US"/>
          </a:p>
        </p:txBody>
      </p:sp>
    </p:spTree>
    <p:extLst>
      <p:ext uri="{BB962C8B-B14F-4D97-AF65-F5344CB8AC3E}">
        <p14:creationId xmlns:p14="http://schemas.microsoft.com/office/powerpoint/2010/main" val="36980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a:extLst>
              <a:ext uri="{FF2B5EF4-FFF2-40B4-BE49-F238E27FC236}">
                <a16:creationId xmlns:a16="http://schemas.microsoft.com/office/drawing/2014/main" id="{1FF20EA9-8D66-48EF-A652-BC5941407F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a:extLst>
              <a:ext uri="{FF2B5EF4-FFF2-40B4-BE49-F238E27FC236}">
                <a16:creationId xmlns:a16="http://schemas.microsoft.com/office/drawing/2014/main" id="{31CBCD03-421D-403B-B8CB-D53199BAEF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a:extLst>
              <a:ext uri="{FF2B5EF4-FFF2-40B4-BE49-F238E27FC236}">
                <a16:creationId xmlns:a16="http://schemas.microsoft.com/office/drawing/2014/main" id="{FC573F32-EACC-45A8-98F8-D9A3196EA387}"/>
              </a:ext>
            </a:extLst>
          </p:cNvPr>
          <p:cNvSpPr>
            <a:spLocks noGrp="1" noChangeArrowheads="1"/>
          </p:cNvSpPr>
          <p:nvPr>
            <p:ph type="sldNum" sz="quarter" idx="12"/>
          </p:nvPr>
        </p:nvSpPr>
        <p:spPr>
          <a:ln/>
        </p:spPr>
        <p:txBody>
          <a:bodyPr/>
          <a:lstStyle>
            <a:lvl1pPr>
              <a:defRPr/>
            </a:lvl1pPr>
          </a:lstStyle>
          <a:p>
            <a:fld id="{FD27D4EF-1282-4EC6-A981-37813944A960}" type="slidenum">
              <a:rPr lang="en-US" altLang="en-US"/>
              <a:pPr/>
              <a:t>‹#›</a:t>
            </a:fld>
            <a:endParaRPr lang="en-US" altLang="en-US"/>
          </a:p>
        </p:txBody>
      </p:sp>
    </p:spTree>
    <p:extLst>
      <p:ext uri="{BB962C8B-B14F-4D97-AF65-F5344CB8AC3E}">
        <p14:creationId xmlns:p14="http://schemas.microsoft.com/office/powerpoint/2010/main" val="314797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13FACBD-51F5-46C3-B5D2-B6F14E61EC43}"/>
              </a:ext>
            </a:extLst>
          </p:cNvPr>
          <p:cNvGrpSpPr>
            <a:grpSpLocks/>
          </p:cNvGrpSpPr>
          <p:nvPr/>
        </p:nvGrpSpPr>
        <p:grpSpPr bwMode="auto">
          <a:xfrm>
            <a:off x="0" y="0"/>
            <a:ext cx="9144000" cy="6934200"/>
            <a:chOff x="0" y="0"/>
            <a:chExt cx="5760" cy="4368"/>
          </a:xfrm>
        </p:grpSpPr>
        <p:sp>
          <p:nvSpPr>
            <p:cNvPr id="63491" name="Freeform 3">
              <a:extLst>
                <a:ext uri="{FF2B5EF4-FFF2-40B4-BE49-F238E27FC236}">
                  <a16:creationId xmlns:a16="http://schemas.microsoft.com/office/drawing/2014/main" id="{AF683621-A541-4298-BD7B-2F771C456B48}"/>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cs typeface="+mn-cs"/>
              </a:endParaRPr>
            </a:p>
          </p:txBody>
        </p:sp>
        <p:sp>
          <p:nvSpPr>
            <p:cNvPr id="1033" name="Freeform 4">
              <a:extLst>
                <a:ext uri="{FF2B5EF4-FFF2-40B4-BE49-F238E27FC236}">
                  <a16:creationId xmlns:a16="http://schemas.microsoft.com/office/drawing/2014/main" id="{61D32710-931D-4B0E-A88A-1708FE0C5F98}"/>
                </a:ext>
              </a:extLst>
            </p:cNvPr>
            <p:cNvSpPr>
              <a:spLocks/>
            </p:cNvSpPr>
            <p:nvPr/>
          </p:nvSpPr>
          <p:spPr bwMode="hidden">
            <a:xfrm>
              <a:off x="0" y="2496"/>
              <a:ext cx="2112" cy="1604"/>
            </a:xfrm>
            <a:custGeom>
              <a:avLst/>
              <a:gdLst>
                <a:gd name="T0" fmla="*/ 565 w 2123"/>
                <a:gd name="T1" fmla="*/ 789 h 1696"/>
                <a:gd name="T2" fmla="*/ 529 w 2123"/>
                <a:gd name="T3" fmla="*/ 517 h 1696"/>
                <a:gd name="T4" fmla="*/ 655 w 2123"/>
                <a:gd name="T5" fmla="*/ 300 h 1696"/>
                <a:gd name="T6" fmla="*/ 902 w 2123"/>
                <a:gd name="T7" fmla="*/ 445 h 1696"/>
                <a:gd name="T8" fmla="*/ 1184 w 2123"/>
                <a:gd name="T9" fmla="*/ 657 h 1696"/>
                <a:gd name="T10" fmla="*/ 1443 w 2123"/>
                <a:gd name="T11" fmla="*/ 839 h 1696"/>
                <a:gd name="T12" fmla="*/ 1755 w 2123"/>
                <a:gd name="T13" fmla="*/ 1029 h 1696"/>
                <a:gd name="T14" fmla="*/ 1833 w 2123"/>
                <a:gd name="T15" fmla="*/ 1069 h 1696"/>
                <a:gd name="T16" fmla="*/ 1790 w 2123"/>
                <a:gd name="T17" fmla="*/ 1025 h 1696"/>
                <a:gd name="T18" fmla="*/ 1376 w 2123"/>
                <a:gd name="T19" fmla="*/ 758 h 1696"/>
                <a:gd name="T20" fmla="*/ 1058 w 2123"/>
                <a:gd name="T21" fmla="*/ 517 h 1696"/>
                <a:gd name="T22" fmla="*/ 703 w 2123"/>
                <a:gd name="T23" fmla="*/ 249 h 1696"/>
                <a:gd name="T24" fmla="*/ 974 w 2123"/>
                <a:gd name="T25" fmla="*/ 235 h 1696"/>
                <a:gd name="T26" fmla="*/ 1251 w 2123"/>
                <a:gd name="T27" fmla="*/ 240 h 1696"/>
                <a:gd name="T28" fmla="*/ 1574 w 2123"/>
                <a:gd name="T29" fmla="*/ 203 h 1696"/>
                <a:gd name="T30" fmla="*/ 2068 w 2123"/>
                <a:gd name="T31" fmla="*/ 148 h 1696"/>
                <a:gd name="T32" fmla="*/ 2020 w 2123"/>
                <a:gd name="T33" fmla="*/ 131 h 1696"/>
                <a:gd name="T34" fmla="*/ 1503 w 2123"/>
                <a:gd name="T35" fmla="*/ 195 h 1696"/>
                <a:gd name="T36" fmla="*/ 1178 w 2123"/>
                <a:gd name="T37" fmla="*/ 208 h 1696"/>
                <a:gd name="T38" fmla="*/ 739 w 2123"/>
                <a:gd name="T39" fmla="*/ 195 h 1696"/>
                <a:gd name="T40" fmla="*/ 799 w 2123"/>
                <a:gd name="T41" fmla="*/ 172 h 1696"/>
                <a:gd name="T42" fmla="*/ 1112 w 2123"/>
                <a:gd name="T43" fmla="*/ 0 h 1696"/>
                <a:gd name="T44" fmla="*/ 1058 w 2123"/>
                <a:gd name="T45" fmla="*/ 23 h 1696"/>
                <a:gd name="T46" fmla="*/ 985 w 2123"/>
                <a:gd name="T47" fmla="*/ 63 h 1696"/>
                <a:gd name="T48" fmla="*/ 835 w 2123"/>
                <a:gd name="T49" fmla="*/ 145 h 1696"/>
                <a:gd name="T50" fmla="*/ 655 w 2123"/>
                <a:gd name="T51" fmla="*/ 213 h 1696"/>
                <a:gd name="T52" fmla="*/ 619 w 2123"/>
                <a:gd name="T53" fmla="*/ 272 h 1696"/>
                <a:gd name="T54" fmla="*/ 295 w 2123"/>
                <a:gd name="T55" fmla="*/ 445 h 1696"/>
                <a:gd name="T56" fmla="*/ 0 w 2123"/>
                <a:gd name="T57" fmla="*/ 549 h 1696"/>
                <a:gd name="T58" fmla="*/ 0 w 2123"/>
                <a:gd name="T59" fmla="*/ 553 h 1696"/>
                <a:gd name="T60" fmla="*/ 0 w 2123"/>
                <a:gd name="T61" fmla="*/ 581 h 1696"/>
                <a:gd name="T62" fmla="*/ 289 w 2123"/>
                <a:gd name="T63" fmla="*/ 480 h 1696"/>
                <a:gd name="T64" fmla="*/ 577 w 2123"/>
                <a:gd name="T65" fmla="*/ 326 h 1696"/>
                <a:gd name="T66" fmla="*/ 493 w 2123"/>
                <a:gd name="T67" fmla="*/ 508 h 1696"/>
                <a:gd name="T68" fmla="*/ 511 w 2123"/>
                <a:gd name="T69" fmla="*/ 753 h 1696"/>
                <a:gd name="T70" fmla="*/ 450 w 2123"/>
                <a:gd name="T71" fmla="*/ 883 h 1696"/>
                <a:gd name="T72" fmla="*/ 319 w 2123"/>
                <a:gd name="T73" fmla="*/ 1120 h 1696"/>
                <a:gd name="T74" fmla="*/ 313 w 2123"/>
                <a:gd name="T75" fmla="*/ 1283 h 1696"/>
                <a:gd name="T76" fmla="*/ 319 w 2123"/>
                <a:gd name="T77" fmla="*/ 1283 h 1696"/>
                <a:gd name="T78" fmla="*/ 337 w 2123"/>
                <a:gd name="T79" fmla="*/ 1175 h 1696"/>
                <a:gd name="T80" fmla="*/ 565 w 2123"/>
                <a:gd name="T81" fmla="*/ 789 h 1696"/>
                <a:gd name="T82" fmla="*/ 565 w 2123"/>
                <a:gd name="T83" fmla="*/ 789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a:extLst>
                <a:ext uri="{FF2B5EF4-FFF2-40B4-BE49-F238E27FC236}">
                  <a16:creationId xmlns:a16="http://schemas.microsoft.com/office/drawing/2014/main" id="{970C0FB0-8A05-41D7-88EE-A1A7B5463B77}"/>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6">
              <a:extLst>
                <a:ext uri="{FF2B5EF4-FFF2-40B4-BE49-F238E27FC236}">
                  <a16:creationId xmlns:a16="http://schemas.microsoft.com/office/drawing/2014/main" id="{4D3343ED-BA00-4F08-B9A8-C0E6F83FF4D7}"/>
                </a:ext>
              </a:extLst>
            </p:cNvPr>
            <p:cNvSpPr>
              <a:spLocks/>
            </p:cNvSpPr>
            <p:nvPr/>
          </p:nvSpPr>
          <p:spPr bwMode="hidden">
            <a:xfrm>
              <a:off x="0" y="524"/>
              <a:ext cx="973" cy="1195"/>
            </a:xfrm>
            <a:custGeom>
              <a:avLst/>
              <a:gdLst>
                <a:gd name="T0" fmla="*/ 328 w 969"/>
                <a:gd name="T1" fmla="*/ 1201 h 1192"/>
                <a:gd name="T2" fmla="*/ 500 w 969"/>
                <a:gd name="T3" fmla="*/ 1207 h 1192"/>
                <a:gd name="T4" fmla="*/ 590 w 969"/>
                <a:gd name="T5" fmla="*/ 1165 h 1192"/>
                <a:gd name="T6" fmla="*/ 828 w 969"/>
                <a:gd name="T7" fmla="*/ 1100 h 1192"/>
                <a:gd name="T8" fmla="*/ 953 w 969"/>
                <a:gd name="T9" fmla="*/ 1070 h 1192"/>
                <a:gd name="T10" fmla="*/ 774 w 969"/>
                <a:gd name="T11" fmla="*/ 1001 h 1192"/>
                <a:gd name="T12" fmla="*/ 566 w 969"/>
                <a:gd name="T13" fmla="*/ 963 h 1192"/>
                <a:gd name="T14" fmla="*/ 202 w 969"/>
                <a:gd name="T15" fmla="*/ 981 h 1192"/>
                <a:gd name="T16" fmla="*/ 304 w 969"/>
                <a:gd name="T17" fmla="*/ 903 h 1192"/>
                <a:gd name="T18" fmla="*/ 506 w 969"/>
                <a:gd name="T19" fmla="*/ 813 h 1192"/>
                <a:gd name="T20" fmla="*/ 709 w 969"/>
                <a:gd name="T21" fmla="*/ 681 h 1192"/>
                <a:gd name="T22" fmla="*/ 715 w 969"/>
                <a:gd name="T23" fmla="*/ 681 h 1192"/>
                <a:gd name="T24" fmla="*/ 727 w 969"/>
                <a:gd name="T25" fmla="*/ 675 h 1192"/>
                <a:gd name="T26" fmla="*/ 768 w 969"/>
                <a:gd name="T27" fmla="*/ 657 h 1192"/>
                <a:gd name="T28" fmla="*/ 792 w 969"/>
                <a:gd name="T29" fmla="*/ 651 h 1192"/>
                <a:gd name="T30" fmla="*/ 804 w 969"/>
                <a:gd name="T31" fmla="*/ 639 h 1192"/>
                <a:gd name="T32" fmla="*/ 810 w 969"/>
                <a:gd name="T33" fmla="*/ 627 h 1192"/>
                <a:gd name="T34" fmla="*/ 804 w 969"/>
                <a:gd name="T35" fmla="*/ 621 h 1192"/>
                <a:gd name="T36" fmla="*/ 798 w 969"/>
                <a:gd name="T37" fmla="*/ 609 h 1192"/>
                <a:gd name="T38" fmla="*/ 798 w 969"/>
                <a:gd name="T39" fmla="*/ 580 h 1192"/>
                <a:gd name="T40" fmla="*/ 810 w 969"/>
                <a:gd name="T41" fmla="*/ 550 h 1192"/>
                <a:gd name="T42" fmla="*/ 822 w 969"/>
                <a:gd name="T43" fmla="*/ 520 h 1192"/>
                <a:gd name="T44" fmla="*/ 840 w 969"/>
                <a:gd name="T45" fmla="*/ 490 h 1192"/>
                <a:gd name="T46" fmla="*/ 853 w 969"/>
                <a:gd name="T47" fmla="*/ 460 h 1192"/>
                <a:gd name="T48" fmla="*/ 861 w 969"/>
                <a:gd name="T49" fmla="*/ 442 h 1192"/>
                <a:gd name="T50" fmla="*/ 869 w 969"/>
                <a:gd name="T51" fmla="*/ 436 h 1192"/>
                <a:gd name="T52" fmla="*/ 869 w 969"/>
                <a:gd name="T53" fmla="*/ 352 h 1192"/>
                <a:gd name="T54" fmla="*/ 869 w 969"/>
                <a:gd name="T55" fmla="*/ 346 h 1192"/>
                <a:gd name="T56" fmla="*/ 875 w 969"/>
                <a:gd name="T57" fmla="*/ 340 h 1192"/>
                <a:gd name="T58" fmla="*/ 893 w 969"/>
                <a:gd name="T59" fmla="*/ 310 h 1192"/>
                <a:gd name="T60" fmla="*/ 905 w 969"/>
                <a:gd name="T61" fmla="*/ 274 h 1192"/>
                <a:gd name="T62" fmla="*/ 917 w 969"/>
                <a:gd name="T63" fmla="*/ 244 h 1192"/>
                <a:gd name="T64" fmla="*/ 923 w 969"/>
                <a:gd name="T65" fmla="*/ 232 h 1192"/>
                <a:gd name="T66" fmla="*/ 929 w 969"/>
                <a:gd name="T67" fmla="*/ 220 h 1192"/>
                <a:gd name="T68" fmla="*/ 947 w 969"/>
                <a:gd name="T69" fmla="*/ 173 h 1192"/>
                <a:gd name="T70" fmla="*/ 965 w 969"/>
                <a:gd name="T71" fmla="*/ 137 h 1192"/>
                <a:gd name="T72" fmla="*/ 971 w 969"/>
                <a:gd name="T73" fmla="*/ 125 h 1192"/>
                <a:gd name="T74" fmla="*/ 971 w 969"/>
                <a:gd name="T75" fmla="*/ 119 h 1192"/>
                <a:gd name="T76" fmla="*/ 989 w 969"/>
                <a:gd name="T77" fmla="*/ 0 h 1192"/>
                <a:gd name="T78" fmla="*/ 965 w 969"/>
                <a:gd name="T79" fmla="*/ 47 h 1192"/>
                <a:gd name="T80" fmla="*/ 798 w 969"/>
                <a:gd name="T81" fmla="*/ 113 h 1192"/>
                <a:gd name="T82" fmla="*/ 721 w 969"/>
                <a:gd name="T83" fmla="*/ 161 h 1192"/>
                <a:gd name="T84" fmla="*/ 470 w 969"/>
                <a:gd name="T85" fmla="*/ 238 h 1192"/>
                <a:gd name="T86" fmla="*/ 286 w 969"/>
                <a:gd name="T87" fmla="*/ 292 h 1192"/>
                <a:gd name="T88" fmla="*/ 178 w 969"/>
                <a:gd name="T89" fmla="*/ 298 h 1192"/>
                <a:gd name="T90" fmla="*/ 12 w 969"/>
                <a:gd name="T91" fmla="*/ 490 h 1192"/>
                <a:gd name="T92" fmla="*/ 0 w 969"/>
                <a:gd name="T93" fmla="*/ 514 h 1192"/>
                <a:gd name="T94" fmla="*/ 0 w 969"/>
                <a:gd name="T95" fmla="*/ 1201 h 1192"/>
                <a:gd name="T96" fmla="*/ 96 w 969"/>
                <a:gd name="T97" fmla="*/ 1195 h 1192"/>
                <a:gd name="T98" fmla="*/ 328 w 969"/>
                <a:gd name="T99" fmla="*/ 1201 h 1192"/>
                <a:gd name="T100" fmla="*/ 328 w 969"/>
                <a:gd name="T101" fmla="*/ 1201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a:extLst>
                <a:ext uri="{FF2B5EF4-FFF2-40B4-BE49-F238E27FC236}">
                  <a16:creationId xmlns:a16="http://schemas.microsoft.com/office/drawing/2014/main" id="{6823EF14-85B9-4F7B-B864-58FFF0B83A9E}"/>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a:extLst>
                <a:ext uri="{FF2B5EF4-FFF2-40B4-BE49-F238E27FC236}">
                  <a16:creationId xmlns:a16="http://schemas.microsoft.com/office/drawing/2014/main" id="{8867160F-271F-4C37-9EAD-9DB74ADE078B}"/>
                </a:ext>
              </a:extLst>
            </p:cNvPr>
            <p:cNvSpPr>
              <a:spLocks/>
            </p:cNvSpPr>
            <p:nvPr/>
          </p:nvSpPr>
          <p:spPr bwMode="hidden">
            <a:xfrm>
              <a:off x="3525" y="1"/>
              <a:ext cx="2185" cy="1508"/>
            </a:xfrm>
            <a:custGeom>
              <a:avLst/>
              <a:gdLst>
                <a:gd name="T0" fmla="*/ 1054 w 2176"/>
                <a:gd name="T1" fmla="*/ 777 h 1505"/>
                <a:gd name="T2" fmla="*/ 1215 w 2176"/>
                <a:gd name="T3" fmla="*/ 1245 h 1505"/>
                <a:gd name="T4" fmla="*/ 976 w 2176"/>
                <a:gd name="T5" fmla="*/ 1203 h 1505"/>
                <a:gd name="T6" fmla="*/ 738 w 2176"/>
                <a:gd name="T7" fmla="*/ 1137 h 1505"/>
                <a:gd name="T8" fmla="*/ 452 w 2176"/>
                <a:gd name="T9" fmla="*/ 1119 h 1505"/>
                <a:gd name="T10" fmla="*/ 0 w 2176"/>
                <a:gd name="T11" fmla="*/ 1089 h 1505"/>
                <a:gd name="T12" fmla="*/ 30 w 2176"/>
                <a:gd name="T13" fmla="*/ 1125 h 1505"/>
                <a:gd name="T14" fmla="*/ 506 w 2176"/>
                <a:gd name="T15" fmla="*/ 1143 h 1505"/>
                <a:gd name="T16" fmla="*/ 792 w 2176"/>
                <a:gd name="T17" fmla="*/ 1197 h 1505"/>
                <a:gd name="T18" fmla="*/ 1155 w 2176"/>
                <a:gd name="T19" fmla="*/ 1316 h 1505"/>
                <a:gd name="T20" fmla="*/ 1090 w 2176"/>
                <a:gd name="T21" fmla="*/ 1334 h 1505"/>
                <a:gd name="T22" fmla="*/ 726 w 2176"/>
                <a:gd name="T23" fmla="*/ 1520 h 1505"/>
                <a:gd name="T24" fmla="*/ 780 w 2176"/>
                <a:gd name="T25" fmla="*/ 1496 h 1505"/>
                <a:gd name="T26" fmla="*/ 881 w 2176"/>
                <a:gd name="T27" fmla="*/ 1454 h 1505"/>
                <a:gd name="T28" fmla="*/ 1042 w 2176"/>
                <a:gd name="T29" fmla="*/ 1370 h 1505"/>
                <a:gd name="T30" fmla="*/ 1239 w 2176"/>
                <a:gd name="T31" fmla="*/ 1310 h 1505"/>
                <a:gd name="T32" fmla="*/ 1292 w 2176"/>
                <a:gd name="T33" fmla="*/ 1233 h 1505"/>
                <a:gd name="T34" fmla="*/ 1667 w 2176"/>
                <a:gd name="T35" fmla="*/ 1053 h 1505"/>
                <a:gd name="T36" fmla="*/ 1971 w 2176"/>
                <a:gd name="T37" fmla="*/ 963 h 1505"/>
                <a:gd name="T38" fmla="*/ 2221 w 2176"/>
                <a:gd name="T39" fmla="*/ 831 h 1505"/>
                <a:gd name="T40" fmla="*/ 2001 w 2176"/>
                <a:gd name="T41" fmla="*/ 921 h 1505"/>
                <a:gd name="T42" fmla="*/ 1691 w 2176"/>
                <a:gd name="T43" fmla="*/ 999 h 1505"/>
                <a:gd name="T44" fmla="*/ 1369 w 2176"/>
                <a:gd name="T45" fmla="*/ 1161 h 1505"/>
                <a:gd name="T46" fmla="*/ 1531 w 2176"/>
                <a:gd name="T47" fmla="*/ 915 h 1505"/>
                <a:gd name="T48" fmla="*/ 1655 w 2176"/>
                <a:gd name="T49" fmla="*/ 550 h 1505"/>
                <a:gd name="T50" fmla="*/ 1775 w 2176"/>
                <a:gd name="T51" fmla="*/ 377 h 1505"/>
                <a:gd name="T52" fmla="*/ 2019 w 2176"/>
                <a:gd name="T53" fmla="*/ 60 h 1505"/>
                <a:gd name="T54" fmla="*/ 2043 w 2176"/>
                <a:gd name="T55" fmla="*/ 0 h 1505"/>
                <a:gd name="T56" fmla="*/ 2013 w 2176"/>
                <a:gd name="T57" fmla="*/ 0 h 1505"/>
                <a:gd name="T58" fmla="*/ 1631 w 2176"/>
                <a:gd name="T59" fmla="*/ 485 h 1505"/>
                <a:gd name="T60" fmla="*/ 1507 w 2176"/>
                <a:gd name="T61" fmla="*/ 897 h 1505"/>
                <a:gd name="T62" fmla="*/ 1280 w 2176"/>
                <a:gd name="T63" fmla="*/ 1185 h 1505"/>
                <a:gd name="T64" fmla="*/ 1155 w 2176"/>
                <a:gd name="T65" fmla="*/ 915 h 1505"/>
                <a:gd name="T66" fmla="*/ 1030 w 2176"/>
                <a:gd name="T67" fmla="*/ 545 h 1505"/>
                <a:gd name="T68" fmla="*/ 905 w 2176"/>
                <a:gd name="T69" fmla="*/ 222 h 1505"/>
                <a:gd name="T70" fmla="*/ 804 w 2176"/>
                <a:gd name="T71" fmla="*/ 0 h 1505"/>
                <a:gd name="T72" fmla="*/ 768 w 2176"/>
                <a:gd name="T73" fmla="*/ 0 h 1505"/>
                <a:gd name="T74" fmla="*/ 923 w 2176"/>
                <a:gd name="T75" fmla="*/ 359 h 1505"/>
                <a:gd name="T76" fmla="*/ 1054 w 2176"/>
                <a:gd name="T77" fmla="*/ 777 h 1505"/>
                <a:gd name="T78" fmla="*/ 1054 w 2176"/>
                <a:gd name="T79" fmla="*/ 77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3104C41F-C82D-4A91-93F5-58BBE4DD9181}"/>
                </a:ext>
              </a:extLst>
            </p:cNvPr>
            <p:cNvSpPr>
              <a:spLocks/>
            </p:cNvSpPr>
            <p:nvPr/>
          </p:nvSpPr>
          <p:spPr bwMode="hidden">
            <a:xfrm>
              <a:off x="0" y="649"/>
              <a:ext cx="816" cy="806"/>
            </a:xfrm>
            <a:custGeom>
              <a:avLst/>
              <a:gdLst>
                <a:gd name="T0" fmla="*/ 166 w 813"/>
                <a:gd name="T1" fmla="*/ 569 h 804"/>
                <a:gd name="T2" fmla="*/ 334 w 813"/>
                <a:gd name="T3" fmla="*/ 443 h 804"/>
                <a:gd name="T4" fmla="*/ 656 w 813"/>
                <a:gd name="T5" fmla="*/ 221 h 804"/>
                <a:gd name="T6" fmla="*/ 828 w 813"/>
                <a:gd name="T7" fmla="*/ 0 h 804"/>
                <a:gd name="T8" fmla="*/ 690 w 813"/>
                <a:gd name="T9" fmla="*/ 150 h 804"/>
                <a:gd name="T10" fmla="*/ 149 w 813"/>
                <a:gd name="T11" fmla="*/ 509 h 804"/>
                <a:gd name="T12" fmla="*/ 0 w 813"/>
                <a:gd name="T13" fmla="*/ 742 h 804"/>
                <a:gd name="T14" fmla="*/ 0 w 813"/>
                <a:gd name="T15" fmla="*/ 814 h 804"/>
                <a:gd name="T16" fmla="*/ 166 w 813"/>
                <a:gd name="T17" fmla="*/ 569 h 804"/>
                <a:gd name="T18" fmla="*/ 166 w 813"/>
                <a:gd name="T19" fmla="*/ 569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a:extLst>
                <a:ext uri="{FF2B5EF4-FFF2-40B4-BE49-F238E27FC236}">
                  <a16:creationId xmlns:a16="http://schemas.microsoft.com/office/drawing/2014/main" id="{23BB81DE-2A5B-48BB-B646-870B80512276}"/>
                </a:ext>
              </a:extLst>
            </p:cNvPr>
            <p:cNvSpPr>
              <a:spLocks/>
            </p:cNvSpPr>
            <p:nvPr/>
          </p:nvSpPr>
          <p:spPr bwMode="hidden">
            <a:xfrm>
              <a:off x="0" y="1545"/>
              <a:ext cx="762" cy="107"/>
            </a:xfrm>
            <a:custGeom>
              <a:avLst/>
              <a:gdLst>
                <a:gd name="T0" fmla="*/ 470 w 759"/>
                <a:gd name="T1" fmla="*/ 66 h 107"/>
                <a:gd name="T2" fmla="*/ 774 w 759"/>
                <a:gd name="T3" fmla="*/ 0 h 107"/>
                <a:gd name="T4" fmla="*/ 506 w 759"/>
                <a:gd name="T5" fmla="*/ 36 h 107"/>
                <a:gd name="T6" fmla="*/ 143 w 759"/>
                <a:gd name="T7" fmla="*/ 48 h 107"/>
                <a:gd name="T8" fmla="*/ 0 w 759"/>
                <a:gd name="T9" fmla="*/ 78 h 107"/>
                <a:gd name="T10" fmla="*/ 0 w 759"/>
                <a:gd name="T11" fmla="*/ 107 h 107"/>
                <a:gd name="T12" fmla="*/ 96 w 759"/>
                <a:gd name="T13" fmla="*/ 89 h 107"/>
                <a:gd name="T14" fmla="*/ 470 w 759"/>
                <a:gd name="T15" fmla="*/ 66 h 107"/>
                <a:gd name="T16" fmla="*/ 47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a:extLst>
                <a:ext uri="{FF2B5EF4-FFF2-40B4-BE49-F238E27FC236}">
                  <a16:creationId xmlns:a16="http://schemas.microsoft.com/office/drawing/2014/main" id="{551FC125-6A2F-40FD-B654-9CA6CCA83A3F}"/>
                </a:ext>
              </a:extLst>
            </p:cNvPr>
            <p:cNvSpPr>
              <a:spLocks/>
            </p:cNvSpPr>
            <p:nvPr/>
          </p:nvSpPr>
          <p:spPr bwMode="hidden">
            <a:xfrm>
              <a:off x="2314" y="3431"/>
              <a:ext cx="3182" cy="745"/>
            </a:xfrm>
            <a:custGeom>
              <a:avLst/>
              <a:gdLst>
                <a:gd name="T0" fmla="*/ 1417 w 3169"/>
                <a:gd name="T1" fmla="*/ 244 h 743"/>
                <a:gd name="T2" fmla="*/ 1769 w 3169"/>
                <a:gd name="T3" fmla="*/ 238 h 743"/>
                <a:gd name="T4" fmla="*/ 2132 w 3169"/>
                <a:gd name="T5" fmla="*/ 256 h 743"/>
                <a:gd name="T6" fmla="*/ 2555 w 3169"/>
                <a:gd name="T7" fmla="*/ 238 h 743"/>
                <a:gd name="T8" fmla="*/ 3234 w 3169"/>
                <a:gd name="T9" fmla="*/ 209 h 743"/>
                <a:gd name="T10" fmla="*/ 3180 w 3169"/>
                <a:gd name="T11" fmla="*/ 191 h 743"/>
                <a:gd name="T12" fmla="*/ 2472 w 3169"/>
                <a:gd name="T13" fmla="*/ 226 h 743"/>
                <a:gd name="T14" fmla="*/ 2043 w 3169"/>
                <a:gd name="T15" fmla="*/ 226 h 743"/>
                <a:gd name="T16" fmla="*/ 1489 w 3169"/>
                <a:gd name="T17" fmla="*/ 191 h 743"/>
                <a:gd name="T18" fmla="*/ 1573 w 3169"/>
                <a:gd name="T19" fmla="*/ 168 h 743"/>
                <a:gd name="T20" fmla="*/ 2079 w 3169"/>
                <a:gd name="T21" fmla="*/ 0 h 743"/>
                <a:gd name="T22" fmla="*/ 2001 w 3169"/>
                <a:gd name="T23" fmla="*/ 24 h 743"/>
                <a:gd name="T24" fmla="*/ 1876 w 3169"/>
                <a:gd name="T25" fmla="*/ 66 h 743"/>
                <a:gd name="T26" fmla="*/ 1637 w 3169"/>
                <a:gd name="T27" fmla="*/ 138 h 743"/>
                <a:gd name="T28" fmla="*/ 1368 w 3169"/>
                <a:gd name="T29" fmla="*/ 203 h 743"/>
                <a:gd name="T30" fmla="*/ 1293 w 3169"/>
                <a:gd name="T31" fmla="*/ 256 h 743"/>
                <a:gd name="T32" fmla="*/ 780 w 3169"/>
                <a:gd name="T33" fmla="*/ 418 h 743"/>
                <a:gd name="T34" fmla="*/ 340 w 3169"/>
                <a:gd name="T35" fmla="*/ 508 h 743"/>
                <a:gd name="T36" fmla="*/ 0 w 3169"/>
                <a:gd name="T37" fmla="*/ 627 h 743"/>
                <a:gd name="T38" fmla="*/ 304 w 3169"/>
                <a:gd name="T39" fmla="*/ 544 h 743"/>
                <a:gd name="T40" fmla="*/ 750 w 3169"/>
                <a:gd name="T41" fmla="*/ 454 h 743"/>
                <a:gd name="T42" fmla="*/ 1203 w 3169"/>
                <a:gd name="T43" fmla="*/ 316 h 743"/>
                <a:gd name="T44" fmla="*/ 1001 w 3169"/>
                <a:gd name="T45" fmla="*/ 496 h 743"/>
                <a:gd name="T46" fmla="*/ 887 w 3169"/>
                <a:gd name="T47" fmla="*/ 753 h 743"/>
                <a:gd name="T48" fmla="*/ 881 w 3169"/>
                <a:gd name="T49" fmla="*/ 753 h 743"/>
                <a:gd name="T50" fmla="*/ 953 w 3169"/>
                <a:gd name="T51" fmla="*/ 753 h 743"/>
                <a:gd name="T52" fmla="*/ 1042 w 3169"/>
                <a:gd name="T53" fmla="*/ 502 h 743"/>
                <a:gd name="T54" fmla="*/ 1322 w 3169"/>
                <a:gd name="T55" fmla="*/ 286 h 743"/>
                <a:gd name="T56" fmla="*/ 1561 w 3169"/>
                <a:gd name="T57" fmla="*/ 454 h 743"/>
                <a:gd name="T58" fmla="*/ 1805 w 3169"/>
                <a:gd name="T59" fmla="*/ 687 h 743"/>
                <a:gd name="T60" fmla="*/ 1894 w 3169"/>
                <a:gd name="T61" fmla="*/ 753 h 743"/>
                <a:gd name="T62" fmla="*/ 1959 w 3169"/>
                <a:gd name="T63" fmla="*/ 753 h 743"/>
                <a:gd name="T64" fmla="*/ 1727 w 3169"/>
                <a:gd name="T65" fmla="*/ 532 h 743"/>
                <a:gd name="T66" fmla="*/ 1417 w 3169"/>
                <a:gd name="T67" fmla="*/ 244 h 743"/>
                <a:gd name="T68" fmla="*/ 1417 w 3169"/>
                <a:gd name="T69" fmla="*/ 244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Rectangle 12">
              <a:extLst>
                <a:ext uri="{FF2B5EF4-FFF2-40B4-BE49-F238E27FC236}">
                  <a16:creationId xmlns:a16="http://schemas.microsoft.com/office/drawing/2014/main" id="{15AB9021-B751-411F-B49F-DF5B64C065DA}"/>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endParaRPr lang="en-US" altLang="en-US">
                <a:cs typeface="Arial" charset="0"/>
              </a:endParaRPr>
            </a:p>
          </p:txBody>
        </p:sp>
        <p:sp>
          <p:nvSpPr>
            <p:cNvPr id="1042" name="Rectangle 13">
              <a:extLst>
                <a:ext uri="{FF2B5EF4-FFF2-40B4-BE49-F238E27FC236}">
                  <a16:creationId xmlns:a16="http://schemas.microsoft.com/office/drawing/2014/main" id="{3077C0D1-DD63-4CAF-8B15-B84E8BDBA0C6}"/>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endParaRPr lang="en-US" altLang="en-US">
                <a:cs typeface="Arial" charset="0"/>
              </a:endParaRPr>
            </a:p>
          </p:txBody>
        </p:sp>
        <p:sp>
          <p:nvSpPr>
            <p:cNvPr id="63502" name="Freeform 14">
              <a:extLst>
                <a:ext uri="{FF2B5EF4-FFF2-40B4-BE49-F238E27FC236}">
                  <a16:creationId xmlns:a16="http://schemas.microsoft.com/office/drawing/2014/main" id="{CA846E19-D575-49CB-8DB3-1F7EF6C0BC7F}"/>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cs typeface="+mn-cs"/>
              </a:endParaRPr>
            </a:p>
          </p:txBody>
        </p:sp>
        <p:sp>
          <p:nvSpPr>
            <p:cNvPr id="63503" name="Freeform 15">
              <a:extLst>
                <a:ext uri="{FF2B5EF4-FFF2-40B4-BE49-F238E27FC236}">
                  <a16:creationId xmlns:a16="http://schemas.microsoft.com/office/drawing/2014/main" id="{18464E31-88EB-4198-B82D-5020CA9B83FC}"/>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cs typeface="+mn-cs"/>
              </a:endParaRPr>
            </a:p>
          </p:txBody>
        </p:sp>
        <p:sp>
          <p:nvSpPr>
            <p:cNvPr id="63504" name="Freeform 16">
              <a:extLst>
                <a:ext uri="{FF2B5EF4-FFF2-40B4-BE49-F238E27FC236}">
                  <a16:creationId xmlns:a16="http://schemas.microsoft.com/office/drawing/2014/main" id="{A46EE20A-122F-4298-9F11-1457766744A7}"/>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cs typeface="+mn-cs"/>
              </a:endParaRPr>
            </a:p>
          </p:txBody>
        </p:sp>
        <p:sp>
          <p:nvSpPr>
            <p:cNvPr id="1046" name="Freeform 17">
              <a:extLst>
                <a:ext uri="{FF2B5EF4-FFF2-40B4-BE49-F238E27FC236}">
                  <a16:creationId xmlns:a16="http://schemas.microsoft.com/office/drawing/2014/main" id="{400C6949-DD9C-41D2-9871-DF49A261A7A2}"/>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a:extLst>
                <a:ext uri="{FF2B5EF4-FFF2-40B4-BE49-F238E27FC236}">
                  <a16:creationId xmlns:a16="http://schemas.microsoft.com/office/drawing/2014/main" id="{3CF7EEA8-6319-4087-97B3-6B01F80C7F33}"/>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7" name="Freeform 19">
              <a:extLst>
                <a:ext uri="{FF2B5EF4-FFF2-40B4-BE49-F238E27FC236}">
                  <a16:creationId xmlns:a16="http://schemas.microsoft.com/office/drawing/2014/main" id="{80814115-D85F-44DA-ADB8-B4B23046B17F}"/>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cs typeface="+mn-cs"/>
              </a:endParaRPr>
            </a:p>
          </p:txBody>
        </p:sp>
        <p:sp>
          <p:nvSpPr>
            <p:cNvPr id="1049" name="Freeform 20">
              <a:extLst>
                <a:ext uri="{FF2B5EF4-FFF2-40B4-BE49-F238E27FC236}">
                  <a16:creationId xmlns:a16="http://schemas.microsoft.com/office/drawing/2014/main" id="{3C78D029-04F2-4259-912A-8C37F51646FE}"/>
                </a:ext>
              </a:extLst>
            </p:cNvPr>
            <p:cNvSpPr>
              <a:spLocks/>
            </p:cNvSpPr>
            <p:nvPr/>
          </p:nvSpPr>
          <p:spPr bwMode="hidden">
            <a:xfrm>
              <a:off x="3160" y="1860"/>
              <a:ext cx="2162" cy="1934"/>
            </a:xfrm>
            <a:custGeom>
              <a:avLst/>
              <a:gdLst>
                <a:gd name="T0" fmla="*/ 1882 w 2153"/>
                <a:gd name="T1" fmla="*/ 861 h 1930"/>
                <a:gd name="T2" fmla="*/ 1977 w 2153"/>
                <a:gd name="T3" fmla="*/ 1029 h 1930"/>
                <a:gd name="T4" fmla="*/ 2096 w 2153"/>
                <a:gd name="T5" fmla="*/ 1178 h 1930"/>
                <a:gd name="T6" fmla="*/ 2162 w 2153"/>
                <a:gd name="T7" fmla="*/ 1261 h 1930"/>
                <a:gd name="T8" fmla="*/ 2198 w 2153"/>
                <a:gd name="T9" fmla="*/ 1309 h 1930"/>
                <a:gd name="T10" fmla="*/ 1929 w 2153"/>
                <a:gd name="T11" fmla="*/ 987 h 1930"/>
                <a:gd name="T12" fmla="*/ 1900 w 2153"/>
                <a:gd name="T13" fmla="*/ 939 h 1930"/>
                <a:gd name="T14" fmla="*/ 1820 w 2153"/>
                <a:gd name="T15" fmla="*/ 1255 h 1930"/>
                <a:gd name="T16" fmla="*/ 1806 w 2153"/>
                <a:gd name="T17" fmla="*/ 1501 h 1930"/>
                <a:gd name="T18" fmla="*/ 1858 w 2153"/>
                <a:gd name="T19" fmla="*/ 1926 h 1930"/>
                <a:gd name="T20" fmla="*/ 1827 w 2153"/>
                <a:gd name="T21" fmla="*/ 1950 h 1930"/>
                <a:gd name="T22" fmla="*/ 1781 w 2153"/>
                <a:gd name="T23" fmla="*/ 1549 h 1930"/>
                <a:gd name="T24" fmla="*/ 1763 w 2153"/>
                <a:gd name="T25" fmla="*/ 1303 h 1930"/>
                <a:gd name="T26" fmla="*/ 1799 w 2153"/>
                <a:gd name="T27" fmla="*/ 1095 h 1930"/>
                <a:gd name="T28" fmla="*/ 1806 w 2153"/>
                <a:gd name="T29" fmla="*/ 885 h 1930"/>
                <a:gd name="T30" fmla="*/ 1293 w 2153"/>
                <a:gd name="T31" fmla="*/ 1017 h 1930"/>
                <a:gd name="T32" fmla="*/ 840 w 2153"/>
                <a:gd name="T33" fmla="*/ 1142 h 1930"/>
                <a:gd name="T34" fmla="*/ 328 w 2153"/>
                <a:gd name="T35" fmla="*/ 1327 h 1930"/>
                <a:gd name="T36" fmla="*/ 18 w 2153"/>
                <a:gd name="T37" fmla="*/ 1435 h 1930"/>
                <a:gd name="T38" fmla="*/ 316 w 2153"/>
                <a:gd name="T39" fmla="*/ 1297 h 1930"/>
                <a:gd name="T40" fmla="*/ 697 w 2153"/>
                <a:gd name="T41" fmla="*/ 1154 h 1930"/>
                <a:gd name="T42" fmla="*/ 1042 w 2153"/>
                <a:gd name="T43" fmla="*/ 1047 h 1930"/>
                <a:gd name="T44" fmla="*/ 1441 w 2153"/>
                <a:gd name="T45" fmla="*/ 939 h 1930"/>
                <a:gd name="T46" fmla="*/ 1727 w 2153"/>
                <a:gd name="T47" fmla="*/ 825 h 1930"/>
                <a:gd name="T48" fmla="*/ 1363 w 2153"/>
                <a:gd name="T49" fmla="*/ 628 h 1930"/>
                <a:gd name="T50" fmla="*/ 881 w 2153"/>
                <a:gd name="T51" fmla="*/ 520 h 1930"/>
                <a:gd name="T52" fmla="*/ 232 w 2153"/>
                <a:gd name="T53" fmla="*/ 161 h 1930"/>
                <a:gd name="T54" fmla="*/ 0 w 2153"/>
                <a:gd name="T55" fmla="*/ 83 h 1930"/>
                <a:gd name="T56" fmla="*/ 334 w 2153"/>
                <a:gd name="T57" fmla="*/ 179 h 1930"/>
                <a:gd name="T58" fmla="*/ 727 w 2153"/>
                <a:gd name="T59" fmla="*/ 388 h 1930"/>
                <a:gd name="T60" fmla="*/ 953 w 2153"/>
                <a:gd name="T61" fmla="*/ 496 h 1930"/>
                <a:gd name="T62" fmla="*/ 1381 w 2153"/>
                <a:gd name="T63" fmla="*/ 598 h 1930"/>
                <a:gd name="T64" fmla="*/ 1685 w 2153"/>
                <a:gd name="T65" fmla="*/ 753 h 1930"/>
                <a:gd name="T66" fmla="*/ 1453 w 2153"/>
                <a:gd name="T67" fmla="*/ 466 h 1930"/>
                <a:gd name="T68" fmla="*/ 1311 w 2153"/>
                <a:gd name="T69" fmla="*/ 191 h 1930"/>
                <a:gd name="T70" fmla="*/ 1179 w 2153"/>
                <a:gd name="T71" fmla="*/ 0 h 1930"/>
                <a:gd name="T72" fmla="*/ 1369 w 2153"/>
                <a:gd name="T73" fmla="*/ 215 h 1930"/>
                <a:gd name="T74" fmla="*/ 1519 w 2153"/>
                <a:gd name="T75" fmla="*/ 490 h 1930"/>
                <a:gd name="T76" fmla="*/ 1781 w 2153"/>
                <a:gd name="T77" fmla="*/ 813 h 1930"/>
                <a:gd name="T78" fmla="*/ 1882 w 2153"/>
                <a:gd name="T79" fmla="*/ 861 h 1930"/>
                <a:gd name="T80" fmla="*/ 1882 w 2153"/>
                <a:gd name="T81" fmla="*/ 86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3509" name="Rectangle 21">
            <a:extLst>
              <a:ext uri="{FF2B5EF4-FFF2-40B4-BE49-F238E27FC236}">
                <a16:creationId xmlns:a16="http://schemas.microsoft.com/office/drawing/2014/main" id="{0E7DEF28-554F-4546-BE4C-476471BF8271}"/>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3510" name="Rectangle 22">
            <a:extLst>
              <a:ext uri="{FF2B5EF4-FFF2-40B4-BE49-F238E27FC236}">
                <a16:creationId xmlns:a16="http://schemas.microsoft.com/office/drawing/2014/main" id="{C5224F3B-5BF4-4EBA-9FBE-8E4EE0A1DF56}"/>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511" name="Rectangle 23">
            <a:extLst>
              <a:ext uri="{FF2B5EF4-FFF2-40B4-BE49-F238E27FC236}">
                <a16:creationId xmlns:a16="http://schemas.microsoft.com/office/drawing/2014/main" id="{3076CA75-3146-4F05-9587-7E23E731A7DD}"/>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cs typeface="+mn-cs"/>
              </a:defRPr>
            </a:lvl1pPr>
          </a:lstStyle>
          <a:p>
            <a:pPr>
              <a:defRPr/>
            </a:pPr>
            <a:endParaRPr lang="en-US" altLang="en-US"/>
          </a:p>
        </p:txBody>
      </p:sp>
      <p:sp>
        <p:nvSpPr>
          <p:cNvPr id="63512" name="Rectangle 24">
            <a:extLst>
              <a:ext uri="{FF2B5EF4-FFF2-40B4-BE49-F238E27FC236}">
                <a16:creationId xmlns:a16="http://schemas.microsoft.com/office/drawing/2014/main" id="{6DE908CC-6318-4D19-9585-40C6CA57BF1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cs typeface="+mn-cs"/>
              </a:defRPr>
            </a:lvl1pPr>
          </a:lstStyle>
          <a:p>
            <a:pPr>
              <a:defRPr/>
            </a:pPr>
            <a:endParaRPr lang="en-US" altLang="en-US"/>
          </a:p>
        </p:txBody>
      </p:sp>
      <p:sp>
        <p:nvSpPr>
          <p:cNvPr id="63513" name="Rectangle 25">
            <a:extLst>
              <a:ext uri="{FF2B5EF4-FFF2-40B4-BE49-F238E27FC236}">
                <a16:creationId xmlns:a16="http://schemas.microsoft.com/office/drawing/2014/main" id="{1DF27B89-9E09-4314-A110-FA367BCB29A0}"/>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3BD808EC-9B1C-4253-876A-27511F4B35D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28"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amlegal.com/nxt/gateway.dll?f=id$id=Fullerton,%20CA%20Municipal%20Code:r:28fe$cid=Fullerton,%20CA%20Municipal%20Code$t=document-frame.htm$an=JD_15.48.010$3.0#JD_15.48.01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www.amlegal.com/nxt/gateway.dll?f=id$id=Fullerton,%20CA%20Municipal%20Code:r:28fe$cid=Fullerton,%20CA%20Municipal%20Code$t=document-frame.htm$an=JD_15.48.020$3.0#JD_15.48.02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amlegal.com/nxt/gateway.dll?f=id$id=Fullerton,%20CA%20Municipal%20Code:r:28fe$cid=Fullerton,%20CA%20Municipal%20Code$t=document-frame.htm$an=JD_15.48.020$3.0#JD_15.48.02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amlegal.com/nxt/gateway.dll?f=id$id=Fullerton,%20CA%20Municipal%20Code:r:28fe$cid=Fullerton,%20CA%20Municipal%20Code$t=document-frame.htm$an=JD_15.48.010$3.0#JD_15.48.010"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www.amlegal.com/nxt/gateway.dll?f=id$id=Fullerton,%20CA%20Municipal%20Code:r:28fe$cid=Fullerton,%20CA%20Municipal%20Code$t=document-frame.htm$an=JD_15.48.020$3.0#JD_15.48.02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amlegal.com/nxt/gateway.dll?f=id$id=Fullerton,%20CA%20Municipal%20Code:r:28fe$cid=Fullerton,%20CA%20Municipal%20Code$t=document-frame.htm$an=JD_15.48.010$3.0#JD_15.48.01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www.amlegal.com/nxt/gateway.dll?f=id$id=Fullerton,%20CA%20Municipal%20Code:r:28fe$cid=Fullerton,%20CA%20Municipal%20Code$t=document-frame.htm$an=JD_15.48.020$3.0#JD_15.48.0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a:extLst>
              <a:ext uri="{FF2B5EF4-FFF2-40B4-BE49-F238E27FC236}">
                <a16:creationId xmlns:a16="http://schemas.microsoft.com/office/drawing/2014/main" id="{5E3A1B8C-B796-4238-8A5A-D44D3302C414}"/>
              </a:ext>
            </a:extLst>
          </p:cNvPr>
          <p:cNvSpPr>
            <a:spLocks noChangeArrowheads="1"/>
          </p:cNvSpPr>
          <p:nvPr/>
        </p:nvSpPr>
        <p:spPr bwMode="auto">
          <a:xfrm>
            <a:off x="314325" y="226220"/>
            <a:ext cx="8401050" cy="2331244"/>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en-US" altLang="en-US" sz="1800"/>
          </a:p>
        </p:txBody>
      </p:sp>
      <p:sp>
        <p:nvSpPr>
          <p:cNvPr id="11268" name="Text Box 4">
            <a:extLst>
              <a:ext uri="{FF2B5EF4-FFF2-40B4-BE49-F238E27FC236}">
                <a16:creationId xmlns:a16="http://schemas.microsoft.com/office/drawing/2014/main" id="{71C5FC63-CB67-4880-9647-2A6B621E2964}"/>
              </a:ext>
            </a:extLst>
          </p:cNvPr>
          <p:cNvSpPr txBox="1">
            <a:spLocks noChangeArrowheads="1"/>
          </p:cNvSpPr>
          <p:nvPr/>
        </p:nvSpPr>
        <p:spPr bwMode="auto">
          <a:xfrm>
            <a:off x="504825" y="1007121"/>
            <a:ext cx="82677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4400" b="1" dirty="0">
                <a:effectLst>
                  <a:outerShdw blurRad="38100" dist="38100" dir="2700000" algn="tl">
                    <a:srgbClr val="000000"/>
                  </a:outerShdw>
                </a:effectLst>
                <a:latin typeface="Arial" pitchFamily="34" charset="0"/>
                <a:cs typeface="+mn-cs"/>
              </a:rPr>
              <a:t>Upper Golden Hill</a:t>
            </a:r>
          </a:p>
        </p:txBody>
      </p:sp>
      <p:sp>
        <p:nvSpPr>
          <p:cNvPr id="3076" name="Rectangle 13">
            <a:extLst>
              <a:ext uri="{FF2B5EF4-FFF2-40B4-BE49-F238E27FC236}">
                <a16:creationId xmlns:a16="http://schemas.microsoft.com/office/drawing/2014/main" id="{430894F4-376B-4AF0-B7D8-616A0454E06B}"/>
              </a:ext>
            </a:extLst>
          </p:cNvPr>
          <p:cNvSpPr>
            <a:spLocks noChangeArrowheads="1"/>
          </p:cNvSpPr>
          <p:nvPr/>
        </p:nvSpPr>
        <p:spPr bwMode="auto">
          <a:xfrm>
            <a:off x="314325" y="2882107"/>
            <a:ext cx="8401050" cy="205740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en-US" altLang="en-US" sz="1800"/>
          </a:p>
        </p:txBody>
      </p:sp>
      <p:sp>
        <p:nvSpPr>
          <p:cNvPr id="11279" name="Text Box 15">
            <a:extLst>
              <a:ext uri="{FF2B5EF4-FFF2-40B4-BE49-F238E27FC236}">
                <a16:creationId xmlns:a16="http://schemas.microsoft.com/office/drawing/2014/main" id="{791E6372-98A8-481F-8689-FACC41D50293}"/>
              </a:ext>
            </a:extLst>
          </p:cNvPr>
          <p:cNvSpPr txBox="1">
            <a:spLocks noChangeArrowheads="1"/>
          </p:cNvSpPr>
          <p:nvPr/>
        </p:nvSpPr>
        <p:spPr bwMode="auto">
          <a:xfrm>
            <a:off x="504825" y="5264150"/>
            <a:ext cx="81819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200" b="1" dirty="0">
                <a:effectLst>
                  <a:outerShdw blurRad="38100" dist="38100" dir="2700000" algn="tl">
                    <a:srgbClr val="000000"/>
                  </a:outerShdw>
                </a:effectLst>
                <a:cs typeface="+mn-cs"/>
              </a:rPr>
              <a:t>June 13, 2024</a:t>
            </a:r>
          </a:p>
          <a:p>
            <a:pPr algn="ctr">
              <a:spcBef>
                <a:spcPct val="50000"/>
              </a:spcBef>
              <a:defRPr/>
            </a:pPr>
            <a:r>
              <a:rPr lang="en-US" altLang="en-US" sz="3200" b="1" dirty="0">
                <a:effectLst>
                  <a:outerShdw blurRad="38100" dist="38100" dir="2700000" algn="tl">
                    <a:srgbClr val="000000"/>
                  </a:outerShdw>
                </a:effectLst>
                <a:cs typeface="+mn-cs"/>
              </a:rPr>
              <a:t>City Council Chambers</a:t>
            </a:r>
          </a:p>
        </p:txBody>
      </p:sp>
      <p:sp>
        <p:nvSpPr>
          <p:cNvPr id="11289" name="Text Box 25">
            <a:extLst>
              <a:ext uri="{FF2B5EF4-FFF2-40B4-BE49-F238E27FC236}">
                <a16:creationId xmlns:a16="http://schemas.microsoft.com/office/drawing/2014/main" id="{EB3CF7A2-02B0-41EF-BA21-916DFAF64336}"/>
              </a:ext>
            </a:extLst>
          </p:cNvPr>
          <p:cNvSpPr txBox="1">
            <a:spLocks noChangeArrowheads="1"/>
          </p:cNvSpPr>
          <p:nvPr/>
        </p:nvSpPr>
        <p:spPr bwMode="auto">
          <a:xfrm>
            <a:off x="438150" y="3169445"/>
            <a:ext cx="82677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4000" b="1" dirty="0">
                <a:solidFill>
                  <a:srgbClr val="FFFF66"/>
                </a:solidFill>
                <a:effectLst>
                  <a:outerShdw blurRad="38100" dist="38100" dir="2700000" algn="tl">
                    <a:srgbClr val="000000"/>
                  </a:outerShdw>
                </a:effectLst>
                <a:latin typeface="Arial" pitchFamily="34" charset="0"/>
                <a:cs typeface="+mn-cs"/>
              </a:rPr>
              <a:t>Community Information Meeting</a:t>
            </a:r>
          </a:p>
          <a:p>
            <a:pPr algn="ctr">
              <a:spcBef>
                <a:spcPts val="0"/>
              </a:spcBef>
              <a:defRPr/>
            </a:pPr>
            <a:r>
              <a:rPr lang="en-US" altLang="en-US" sz="3200" b="1" dirty="0">
                <a:solidFill>
                  <a:srgbClr val="FFFF66"/>
                </a:solidFill>
                <a:effectLst>
                  <a:outerShdw blurRad="38100" dist="38100" dir="2700000" algn="tl">
                    <a:srgbClr val="000000"/>
                  </a:outerShdw>
                </a:effectLst>
                <a:latin typeface="Arial" pitchFamily="34" charset="0"/>
                <a:cs typeface="+mn-cs"/>
              </a:rPr>
              <a:t>Preservation Zone Designation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A02A2047-4E8E-4A59-8F7C-2EFCA83D2F02}"/>
              </a:ext>
            </a:extLst>
          </p:cNvPr>
          <p:cNvSpPr>
            <a:spLocks noGrp="1" noChangeArrowheads="1"/>
          </p:cNvSpPr>
          <p:nvPr>
            <p:ph type="title"/>
          </p:nvPr>
        </p:nvSpPr>
        <p:spPr/>
        <p:txBody>
          <a:bodyPr/>
          <a:lstStyle/>
          <a:p>
            <a:pPr eaLnBrk="1" hangingPunct="1">
              <a:defRPr/>
            </a:pPr>
            <a:r>
              <a:rPr lang="en-US" altLang="en-US" sz="4000" dirty="0"/>
              <a:t>Mills Act Program</a:t>
            </a:r>
          </a:p>
        </p:txBody>
      </p:sp>
      <p:sp>
        <p:nvSpPr>
          <p:cNvPr id="101379" name="Rectangle 3">
            <a:extLst>
              <a:ext uri="{FF2B5EF4-FFF2-40B4-BE49-F238E27FC236}">
                <a16:creationId xmlns:a16="http://schemas.microsoft.com/office/drawing/2014/main" id="{674577F5-4724-4F67-80B5-2A666325FFFE}"/>
              </a:ext>
            </a:extLst>
          </p:cNvPr>
          <p:cNvSpPr>
            <a:spLocks noGrp="1" noChangeArrowheads="1"/>
          </p:cNvSpPr>
          <p:nvPr>
            <p:ph type="body" sz="half" idx="1"/>
          </p:nvPr>
        </p:nvSpPr>
        <p:spPr>
          <a:xfrm>
            <a:off x="239712" y="989670"/>
            <a:ext cx="8664575" cy="5273675"/>
          </a:xfrm>
        </p:spPr>
        <p:txBody>
          <a:bodyPr/>
          <a:lstStyle/>
          <a:p>
            <a:pPr algn="ctr" eaLnBrk="1" hangingPunct="1">
              <a:lnSpc>
                <a:spcPct val="80000"/>
              </a:lnSpc>
              <a:buFont typeface="Wingdings" panose="05000000000000000000" pitchFamily="2" charset="2"/>
              <a:buNone/>
              <a:defRPr/>
            </a:pPr>
            <a:endParaRPr lang="en-US" altLang="en-US" sz="1800" b="1" dirty="0"/>
          </a:p>
          <a:p>
            <a:pPr eaLnBrk="1" hangingPunct="1">
              <a:lnSpc>
                <a:spcPct val="80000"/>
              </a:lnSpc>
              <a:spcBef>
                <a:spcPts val="1200"/>
              </a:spcBef>
              <a:defRPr/>
            </a:pPr>
            <a:r>
              <a:rPr lang="en-US" altLang="en-US" sz="2400" b="1" dirty="0"/>
              <a:t>Allows the city to enter into a contract with a property owner to restore, rehabilitate and/or maintain a historic property in exchange for property tax savings</a:t>
            </a:r>
          </a:p>
          <a:p>
            <a:pPr marL="0" indent="0" eaLnBrk="1" hangingPunct="1">
              <a:lnSpc>
                <a:spcPct val="80000"/>
              </a:lnSpc>
              <a:spcBef>
                <a:spcPts val="1200"/>
              </a:spcBef>
              <a:buNone/>
              <a:defRPr/>
            </a:pPr>
            <a:endParaRPr lang="en-US" altLang="en-US" sz="2400" b="1" dirty="0"/>
          </a:p>
          <a:p>
            <a:pPr eaLnBrk="1" hangingPunct="1">
              <a:lnSpc>
                <a:spcPct val="80000"/>
              </a:lnSpc>
              <a:spcBef>
                <a:spcPts val="1200"/>
              </a:spcBef>
              <a:defRPr/>
            </a:pPr>
            <a:r>
              <a:rPr lang="en-US" altLang="en-US" sz="2400" b="1" dirty="0"/>
              <a:t>Must meet the definition of “qualified historical property”, including located within a registered historic district (i.e. Preservation Zone)</a:t>
            </a:r>
          </a:p>
          <a:p>
            <a:pPr marL="0" indent="0" eaLnBrk="1" hangingPunct="1">
              <a:lnSpc>
                <a:spcPct val="80000"/>
              </a:lnSpc>
              <a:spcBef>
                <a:spcPts val="1200"/>
              </a:spcBef>
              <a:buNone/>
              <a:defRPr/>
            </a:pPr>
            <a:endParaRPr lang="en-US" altLang="en-US" sz="2400" b="1" dirty="0"/>
          </a:p>
          <a:p>
            <a:pPr eaLnBrk="1" hangingPunct="1">
              <a:lnSpc>
                <a:spcPct val="80000"/>
              </a:lnSpc>
              <a:spcBef>
                <a:spcPts val="1200"/>
              </a:spcBef>
              <a:defRPr/>
            </a:pPr>
            <a:r>
              <a:rPr lang="en-US" altLang="en-US" sz="2400" b="1" dirty="0"/>
              <a:t>Mills Act Program Guidelines include:	</a:t>
            </a:r>
          </a:p>
          <a:p>
            <a:pPr lvl="1" eaLnBrk="1" hangingPunct="1">
              <a:lnSpc>
                <a:spcPct val="80000"/>
              </a:lnSpc>
              <a:spcBef>
                <a:spcPts val="1200"/>
              </a:spcBef>
              <a:defRPr/>
            </a:pPr>
            <a:r>
              <a:rPr lang="en-US" altLang="en-US" sz="2000" b="1" dirty="0"/>
              <a:t>Rehabilitation/Maintenance Plan to ensure Mills Act properties are well maintained and property tax savings are reinvested in the property.</a:t>
            </a:r>
          </a:p>
          <a:p>
            <a:pPr lvl="1" eaLnBrk="1" hangingPunct="1">
              <a:lnSpc>
                <a:spcPct val="80000"/>
              </a:lnSpc>
              <a:spcBef>
                <a:spcPts val="1200"/>
              </a:spcBef>
              <a:defRPr/>
            </a:pPr>
            <a:r>
              <a:rPr lang="en-US" altLang="en-US" sz="2000" b="1" dirty="0"/>
              <a:t>No maximum assessed property valuation.  </a:t>
            </a:r>
          </a:p>
          <a:p>
            <a:pPr lvl="1" eaLnBrk="1" hangingPunct="1">
              <a:lnSpc>
                <a:spcPct val="80000"/>
              </a:lnSpc>
              <a:spcBef>
                <a:spcPts val="1200"/>
              </a:spcBef>
              <a:defRPr/>
            </a:pPr>
            <a:r>
              <a:rPr lang="en-US" altLang="en-US" sz="2000" b="1" dirty="0"/>
              <a:t>Allows previous work to be counted towards work plan. </a:t>
            </a:r>
          </a:p>
          <a:p>
            <a:pPr lvl="1" eaLnBrk="1" hangingPunct="1">
              <a:lnSpc>
                <a:spcPct val="80000"/>
              </a:lnSpc>
              <a:spcBef>
                <a:spcPts val="1200"/>
              </a:spcBef>
              <a:defRPr/>
            </a:pPr>
            <a:r>
              <a:rPr lang="en-US" altLang="en-US" sz="2000" b="1" dirty="0"/>
              <a:t>$1,000 fee to recover City’s cost to administer program.</a:t>
            </a:r>
            <a:endParaRPr lang="en-US" altLang="en-US" sz="2400" b="1" dirty="0"/>
          </a:p>
          <a:p>
            <a:pPr eaLnBrk="1" hangingPunct="1">
              <a:lnSpc>
                <a:spcPct val="80000"/>
              </a:lnSpc>
              <a:spcBef>
                <a:spcPts val="1200"/>
              </a:spcBef>
              <a:defRPr/>
            </a:pPr>
            <a:endParaRPr lang="en-US" altLang="en-US" sz="2000" b="1" dirty="0"/>
          </a:p>
          <a:p>
            <a:pPr lvl="1" eaLnBrk="1" hangingPunct="1">
              <a:lnSpc>
                <a:spcPct val="80000"/>
              </a:lnSpc>
              <a:defRPr/>
            </a:pPr>
            <a:endParaRPr lang="en-US" altLang="en-US" sz="2000" b="1" dirty="0">
              <a:solidFill>
                <a:srgbClr val="FFFF66"/>
              </a:solidFill>
            </a:endParaRPr>
          </a:p>
          <a:p>
            <a:pPr lvl="1" eaLnBrk="1" hangingPunct="1">
              <a:lnSpc>
                <a:spcPct val="80000"/>
              </a:lnSpc>
              <a:defRPr/>
            </a:pPr>
            <a:endParaRPr lang="en-US" altLang="en-US" sz="2000" b="1" dirty="0">
              <a:solidFill>
                <a:srgbClr val="FFFF66"/>
              </a:solidFill>
            </a:endParaRPr>
          </a:p>
          <a:p>
            <a:pPr eaLnBrk="1" hangingPunct="1">
              <a:lnSpc>
                <a:spcPct val="80000"/>
              </a:lnSpc>
              <a:defRPr/>
            </a:pPr>
            <a:endParaRPr lang="en-US" altLang="en-US" sz="2400" b="1" dirty="0"/>
          </a:p>
        </p:txBody>
      </p:sp>
    </p:spTree>
    <p:extLst>
      <p:ext uri="{BB962C8B-B14F-4D97-AF65-F5344CB8AC3E}">
        <p14:creationId xmlns:p14="http://schemas.microsoft.com/office/powerpoint/2010/main" val="312553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37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37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37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3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a:extLst>
              <a:ext uri="{FF2B5EF4-FFF2-40B4-BE49-F238E27FC236}">
                <a16:creationId xmlns:a16="http://schemas.microsoft.com/office/drawing/2014/main" id="{2174DBA3-F1BD-451D-9B96-1712EC70EFCF}"/>
              </a:ext>
            </a:extLst>
          </p:cNvPr>
          <p:cNvSpPr>
            <a:spLocks noGrp="1" noChangeArrowheads="1"/>
          </p:cNvSpPr>
          <p:nvPr>
            <p:ph type="body" sz="half" idx="1"/>
          </p:nvPr>
        </p:nvSpPr>
        <p:spPr>
          <a:xfrm>
            <a:off x="304798" y="196663"/>
            <a:ext cx="8601075" cy="1816100"/>
          </a:xfrm>
        </p:spPr>
        <p:txBody>
          <a:bodyPr/>
          <a:lstStyle/>
          <a:p>
            <a:pPr eaLnBrk="1" hangingPunct="1">
              <a:buFont typeface="Wingdings" panose="05000000000000000000" pitchFamily="2" charset="2"/>
              <a:buNone/>
              <a:defRPr/>
            </a:pPr>
            <a:r>
              <a:rPr lang="en-US" altLang="en-US" sz="2800" b="1" dirty="0">
                <a:hlinkClick r:id="rId3"/>
              </a:rPr>
              <a:t>15.48.055.</a:t>
            </a:r>
            <a:r>
              <a:rPr lang="en-US" altLang="en-US" sz="2800" b="1" dirty="0"/>
              <a:t>     Procedure for Review of Requests for a</a:t>
            </a:r>
          </a:p>
          <a:p>
            <a:pPr eaLnBrk="1" hangingPunct="1">
              <a:buFont typeface="Wingdings" panose="05000000000000000000" pitchFamily="2" charset="2"/>
              <a:buNone/>
              <a:defRPr/>
            </a:pPr>
            <a:r>
              <a:rPr lang="en-US" altLang="en-US" sz="2800" b="1" dirty="0"/>
              <a:t>                      Residential Preservation Zone 			            Designation.</a:t>
            </a:r>
            <a:endParaRPr lang="en-US" altLang="en-US" sz="2800" b="1" dirty="0">
              <a:hlinkClick r:id="rId4"/>
            </a:endParaRPr>
          </a:p>
        </p:txBody>
      </p:sp>
      <p:sp>
        <p:nvSpPr>
          <p:cNvPr id="103435" name="Text Box 11">
            <a:extLst>
              <a:ext uri="{FF2B5EF4-FFF2-40B4-BE49-F238E27FC236}">
                <a16:creationId xmlns:a16="http://schemas.microsoft.com/office/drawing/2014/main" id="{8B5024CE-4FEA-4251-B7F6-F6CE99533823}"/>
              </a:ext>
            </a:extLst>
          </p:cNvPr>
          <p:cNvSpPr txBox="1">
            <a:spLocks noChangeArrowheads="1"/>
          </p:cNvSpPr>
          <p:nvPr/>
        </p:nvSpPr>
        <p:spPr bwMode="auto">
          <a:xfrm>
            <a:off x="874991" y="1771058"/>
            <a:ext cx="71723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600" b="1" dirty="0"/>
              <a:t> 1.     Upon receiving a letter from one or more property owners in a neighborhood requesting an interest in having the neighborhood reclassified to a residential preservation zone, the Director of Community and Economic Development shall organize one or more informational meetings.</a:t>
            </a:r>
          </a:p>
        </p:txBody>
      </p:sp>
      <p:sp>
        <p:nvSpPr>
          <p:cNvPr id="8" name="Text Box 11">
            <a:extLst>
              <a:ext uri="{FF2B5EF4-FFF2-40B4-BE49-F238E27FC236}">
                <a16:creationId xmlns:a16="http://schemas.microsoft.com/office/drawing/2014/main" id="{B7658BC5-0CCF-4995-A7F7-98FC1741F5CF}"/>
              </a:ext>
            </a:extLst>
          </p:cNvPr>
          <p:cNvSpPr txBox="1">
            <a:spLocks noChangeArrowheads="1"/>
          </p:cNvSpPr>
          <p:nvPr/>
        </p:nvSpPr>
        <p:spPr bwMode="auto">
          <a:xfrm>
            <a:off x="874992" y="2963459"/>
            <a:ext cx="71723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600" b="1" dirty="0"/>
              <a:t> 2.     The informational meetings shall be structured to explain the preservation zone rules and the public hearing process for its implementation.  The Community and Economic Development Department may jointly sponsor these meetings with a local preservation group, which may assist in explaining the intent of the residential preservation zone to the neighborhood.</a:t>
            </a:r>
          </a:p>
        </p:txBody>
      </p:sp>
      <p:sp>
        <p:nvSpPr>
          <p:cNvPr id="9" name="Text Box 12">
            <a:extLst>
              <a:ext uri="{FF2B5EF4-FFF2-40B4-BE49-F238E27FC236}">
                <a16:creationId xmlns:a16="http://schemas.microsoft.com/office/drawing/2014/main" id="{0372949D-E2BE-4C9F-8EAB-725DF922759E}"/>
              </a:ext>
            </a:extLst>
          </p:cNvPr>
          <p:cNvSpPr txBox="1">
            <a:spLocks noChangeArrowheads="1"/>
          </p:cNvSpPr>
          <p:nvPr/>
        </p:nvSpPr>
        <p:spPr bwMode="auto">
          <a:xfrm>
            <a:off x="874993" y="4366178"/>
            <a:ext cx="7172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600" b="1" dirty="0"/>
              <a:t>3.     After one or more informational meetings are held, a formal petition may be circulated by interested property owners of that neighborhood to solicit support for a particular residential preservation zone.</a:t>
            </a:r>
          </a:p>
        </p:txBody>
      </p:sp>
      <p:sp>
        <p:nvSpPr>
          <p:cNvPr id="10" name="Text Box 13">
            <a:extLst>
              <a:ext uri="{FF2B5EF4-FFF2-40B4-BE49-F238E27FC236}">
                <a16:creationId xmlns:a16="http://schemas.microsoft.com/office/drawing/2014/main" id="{11D549B1-5634-46C8-8184-E86AD8CAE643}"/>
              </a:ext>
            </a:extLst>
          </p:cNvPr>
          <p:cNvSpPr txBox="1">
            <a:spLocks noChangeArrowheads="1"/>
          </p:cNvSpPr>
          <p:nvPr/>
        </p:nvSpPr>
        <p:spPr bwMode="auto">
          <a:xfrm>
            <a:off x="874994" y="5312357"/>
            <a:ext cx="71723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600" b="1" dirty="0"/>
              <a:t>4.     If at least 51 percent of the property owners of the defined neighborhood sign the petition, the Community and Economic Development Department shall initiate a zone amendment to consider the request to reclassify the defined neighborhood to the particular residential preservation zone.</a:t>
            </a:r>
          </a:p>
        </p:txBody>
      </p:sp>
    </p:spTree>
    <p:extLst>
      <p:ext uri="{BB962C8B-B14F-4D97-AF65-F5344CB8AC3E}">
        <p14:creationId xmlns:p14="http://schemas.microsoft.com/office/powerpoint/2010/main" val="3527272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435"/>
                                        </p:tgtEl>
                                        <p:attrNameLst>
                                          <p:attrName>style.visibility</p:attrName>
                                        </p:attrNameLst>
                                      </p:cBhvr>
                                      <p:to>
                                        <p:strVal val="visible"/>
                                      </p:to>
                                    </p:set>
                                    <p:animEffect transition="in" filter="dissolve">
                                      <p:cBhvr>
                                        <p:cTn id="7" dur="500"/>
                                        <p:tgtEl>
                                          <p:spTgt spid="103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103435"/>
                                        </p:tgtEl>
                                      </p:cBhvr>
                                    </p:animEffect>
                                    <p:set>
                                      <p:cBhvr>
                                        <p:cTn id="12" dur="1" fill="hold">
                                          <p:stCondLst>
                                            <p:cond delay="499"/>
                                          </p:stCondLst>
                                        </p:cTn>
                                        <p:tgtEl>
                                          <p:spTgt spid="1034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p:bldP spid="103435" grpId="1"/>
      <p:bldP spid="8" grpId="0"/>
      <p:bldP spid="8" grpId="1"/>
      <p:bldP spid="9" grpId="0"/>
      <p:bldP spid="9" grpId="1"/>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a:extLst>
              <a:ext uri="{FF2B5EF4-FFF2-40B4-BE49-F238E27FC236}">
                <a16:creationId xmlns:a16="http://schemas.microsoft.com/office/drawing/2014/main" id="{56A4F115-7572-4111-B82F-45BB3D011264}"/>
              </a:ext>
            </a:extLst>
          </p:cNvPr>
          <p:cNvSpPr>
            <a:spLocks noGrp="1" noChangeArrowheads="1"/>
          </p:cNvSpPr>
          <p:nvPr>
            <p:ph type="body" sz="half" idx="1"/>
          </p:nvPr>
        </p:nvSpPr>
        <p:spPr>
          <a:xfrm>
            <a:off x="650501" y="2895043"/>
            <a:ext cx="8997950" cy="1138237"/>
          </a:xfrm>
        </p:spPr>
        <p:txBody>
          <a:bodyPr/>
          <a:lstStyle/>
          <a:p>
            <a:pPr eaLnBrk="1" hangingPunct="1">
              <a:buFont typeface="Wingdings" panose="05000000000000000000" pitchFamily="2" charset="2"/>
              <a:buNone/>
              <a:defRPr/>
            </a:pPr>
            <a:r>
              <a:rPr lang="en-US" altLang="en-US" sz="2400" b="1" dirty="0">
                <a:latin typeface="Arial" pitchFamily="34" charset="0"/>
              </a:rPr>
              <a:t>City of Fullerton Municipal Code (Chapters 15.48 &amp; 15.17)</a:t>
            </a:r>
          </a:p>
          <a:p>
            <a:pPr eaLnBrk="1" hangingPunct="1">
              <a:buNone/>
              <a:defRPr/>
            </a:pPr>
            <a:r>
              <a:rPr lang="en-US" altLang="en-US" sz="2400" b="1" dirty="0">
                <a:latin typeface="Arial" pitchFamily="34" charset="0"/>
              </a:rPr>
              <a:t>	</a:t>
            </a:r>
            <a:r>
              <a:rPr lang="en-US" altLang="en-US" sz="1600" i="1" kern="1200" dirty="0">
                <a:latin typeface="Arial" pitchFamily="34" charset="0"/>
              </a:rPr>
              <a:t>https://codelibrary.amlegal.com/codes/fullerton/latest/fullerton_ca/0-0-0-1</a:t>
            </a:r>
            <a:r>
              <a:rPr lang="en-US" altLang="en-US" sz="2400" i="1" dirty="0">
                <a:latin typeface="Arial" pitchFamily="34" charset="0"/>
              </a:rPr>
              <a:t>		 </a:t>
            </a:r>
            <a:endParaRPr lang="en-US" altLang="en-US" sz="2400" b="1" dirty="0">
              <a:solidFill>
                <a:srgbClr val="FFCC00"/>
              </a:solidFill>
              <a:effectLst/>
              <a:latin typeface="Arial" pitchFamily="34" charset="0"/>
            </a:endParaRPr>
          </a:p>
        </p:txBody>
      </p:sp>
      <p:sp>
        <p:nvSpPr>
          <p:cNvPr id="119816" name="Rectangle 8">
            <a:extLst>
              <a:ext uri="{FF2B5EF4-FFF2-40B4-BE49-F238E27FC236}">
                <a16:creationId xmlns:a16="http://schemas.microsoft.com/office/drawing/2014/main" id="{94738C45-A67F-47E0-9E16-501747CEAAF6}"/>
              </a:ext>
            </a:extLst>
          </p:cNvPr>
          <p:cNvSpPr>
            <a:spLocks noChangeArrowheads="1"/>
          </p:cNvSpPr>
          <p:nvPr/>
        </p:nvSpPr>
        <p:spPr bwMode="auto">
          <a:xfrm>
            <a:off x="650501" y="3923406"/>
            <a:ext cx="828675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Times New Roman" pitchFamily="18" charset="0"/>
              </a:defRPr>
            </a:lvl1pPr>
            <a:lvl2pPr marL="742950" indent="-285750">
              <a:spcBef>
                <a:spcPct val="20000"/>
              </a:spcBef>
              <a:buClr>
                <a:schemeClr val="tx2"/>
              </a:buClr>
              <a:buSzPct val="60000"/>
              <a:buFont typeface="Wingdings" pitchFamily="2" charset="2"/>
              <a:buChar char="n"/>
              <a:defRPr sz="2400">
                <a:solidFill>
                  <a:schemeClr val="tx1"/>
                </a:solidFill>
                <a:effectLst>
                  <a:outerShdw blurRad="38100" dist="38100" dir="2700000" algn="tl">
                    <a:srgbClr val="000000"/>
                  </a:outerShdw>
                </a:effectLst>
                <a:latin typeface="Times New Roman" pitchFamily="18" charset="0"/>
              </a:defRPr>
            </a:lvl2pPr>
            <a:lvl3pPr marL="1143000" indent="-228600">
              <a:spcBef>
                <a:spcPct val="20000"/>
              </a:spcBef>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Times New Roman" pitchFamily="18" charset="0"/>
              </a:defRPr>
            </a:lvl3pPr>
            <a:lvl4pPr marL="1600200" indent="-228600">
              <a:spcBef>
                <a:spcPct val="20000"/>
              </a:spcBef>
              <a:buClr>
                <a:schemeClr val="tx1"/>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4pPr>
            <a:lvl5pPr marL="2057400" indent="-228600">
              <a:spcBef>
                <a:spcPct val="20000"/>
              </a:spcBef>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5pPr>
            <a:lvl6pPr marL="25146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6pPr>
            <a:lvl7pPr marL="29718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7pPr>
            <a:lvl8pPr marL="34290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8pPr>
            <a:lvl9pPr marL="38862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9pPr>
          </a:lstStyle>
          <a:p>
            <a:pPr marL="0" indent="0">
              <a:lnSpc>
                <a:spcPct val="90000"/>
              </a:lnSpc>
              <a:buFont typeface="Wingdings" pitchFamily="2" charset="2"/>
              <a:buNone/>
              <a:defRPr/>
            </a:pPr>
            <a:r>
              <a:rPr lang="en-US" altLang="en-US" sz="2400" b="1" dirty="0">
                <a:latin typeface="Arial" pitchFamily="34" charset="0"/>
                <a:cs typeface="+mn-cs"/>
              </a:rPr>
              <a:t>City of Fullerton Design Guidelines for Residential Preservation Zones</a:t>
            </a:r>
            <a:endParaRPr lang="en-US" altLang="en-US" sz="2400" dirty="0">
              <a:latin typeface="Arial" pitchFamily="34" charset="0"/>
              <a:cs typeface="+mn-cs"/>
            </a:endParaRPr>
          </a:p>
          <a:p>
            <a:pPr>
              <a:lnSpc>
                <a:spcPct val="90000"/>
              </a:lnSpc>
              <a:buNone/>
              <a:defRPr/>
            </a:pPr>
            <a:r>
              <a:rPr lang="en-US" altLang="en-US" sz="2400" i="1" dirty="0">
                <a:latin typeface="Arial" pitchFamily="34" charset="0"/>
                <a:cs typeface="+mn-cs"/>
              </a:rPr>
              <a:t>	</a:t>
            </a:r>
            <a:r>
              <a:rPr lang="en-US" altLang="en-US" sz="1600" i="1" dirty="0">
                <a:latin typeface="Arial" pitchFamily="34" charset="0"/>
                <a:cs typeface="+mn-cs"/>
              </a:rPr>
              <a:t>https://www.cityoffullerton.com/government/departments/community-and-economic-development/planning-zoning/zoning</a:t>
            </a:r>
            <a:endParaRPr lang="en-US" altLang="en-US" sz="2400" b="1" dirty="0">
              <a:solidFill>
                <a:srgbClr val="FFCC00"/>
              </a:solidFill>
              <a:effectLst/>
              <a:latin typeface="Arial" pitchFamily="34" charset="0"/>
              <a:cs typeface="+mn-cs"/>
            </a:endParaRPr>
          </a:p>
        </p:txBody>
      </p:sp>
      <p:sp>
        <p:nvSpPr>
          <p:cNvPr id="119817" name="Rectangle 9">
            <a:extLst>
              <a:ext uri="{FF2B5EF4-FFF2-40B4-BE49-F238E27FC236}">
                <a16:creationId xmlns:a16="http://schemas.microsoft.com/office/drawing/2014/main" id="{C6AAB65A-96C8-4E1E-8FCB-8A7185332CEE}"/>
              </a:ext>
            </a:extLst>
          </p:cNvPr>
          <p:cNvSpPr>
            <a:spLocks noGrp="1" noChangeArrowheads="1"/>
          </p:cNvSpPr>
          <p:nvPr>
            <p:ph type="title"/>
          </p:nvPr>
        </p:nvSpPr>
        <p:spPr>
          <a:xfrm>
            <a:off x="457200" y="-75963"/>
            <a:ext cx="8229600" cy="1143000"/>
          </a:xfrm>
        </p:spPr>
        <p:txBody>
          <a:bodyPr/>
          <a:lstStyle/>
          <a:p>
            <a:pPr eaLnBrk="1" hangingPunct="1">
              <a:defRPr/>
            </a:pPr>
            <a:r>
              <a:rPr lang="en-US" altLang="en-US" dirty="0"/>
              <a:t>Documents</a:t>
            </a:r>
          </a:p>
        </p:txBody>
      </p:sp>
      <p:sp>
        <p:nvSpPr>
          <p:cNvPr id="7" name="Rectangle 7">
            <a:extLst>
              <a:ext uri="{FF2B5EF4-FFF2-40B4-BE49-F238E27FC236}">
                <a16:creationId xmlns:a16="http://schemas.microsoft.com/office/drawing/2014/main" id="{41BDEDD4-1C2B-44F4-9A32-9E38DCDF26F8}"/>
              </a:ext>
            </a:extLst>
          </p:cNvPr>
          <p:cNvSpPr>
            <a:spLocks noChangeArrowheads="1"/>
          </p:cNvSpPr>
          <p:nvPr/>
        </p:nvSpPr>
        <p:spPr bwMode="auto">
          <a:xfrm>
            <a:off x="711013" y="1083032"/>
            <a:ext cx="828675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Times New Roman" pitchFamily="18" charset="0"/>
              </a:defRPr>
            </a:lvl1pPr>
            <a:lvl2pPr marL="742950" indent="-285750">
              <a:spcBef>
                <a:spcPct val="20000"/>
              </a:spcBef>
              <a:buClr>
                <a:schemeClr val="tx2"/>
              </a:buClr>
              <a:buSzPct val="60000"/>
              <a:buFont typeface="Wingdings" pitchFamily="2" charset="2"/>
              <a:buChar char="n"/>
              <a:defRPr sz="2400">
                <a:solidFill>
                  <a:schemeClr val="tx1"/>
                </a:solidFill>
                <a:effectLst>
                  <a:outerShdw blurRad="38100" dist="38100" dir="2700000" algn="tl">
                    <a:srgbClr val="000000"/>
                  </a:outerShdw>
                </a:effectLst>
                <a:latin typeface="Times New Roman" pitchFamily="18" charset="0"/>
              </a:defRPr>
            </a:lvl2pPr>
            <a:lvl3pPr marL="1143000" indent="-228600">
              <a:spcBef>
                <a:spcPct val="20000"/>
              </a:spcBef>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Times New Roman" pitchFamily="18" charset="0"/>
              </a:defRPr>
            </a:lvl3pPr>
            <a:lvl4pPr marL="1600200" indent="-228600">
              <a:spcBef>
                <a:spcPct val="20000"/>
              </a:spcBef>
              <a:buClr>
                <a:schemeClr val="tx1"/>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4pPr>
            <a:lvl5pPr marL="2057400" indent="-228600">
              <a:spcBef>
                <a:spcPct val="20000"/>
              </a:spcBef>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5pPr>
            <a:lvl6pPr marL="25146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6pPr>
            <a:lvl7pPr marL="29718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7pPr>
            <a:lvl8pPr marL="34290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8pPr>
            <a:lvl9pPr marL="38862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9pPr>
          </a:lstStyle>
          <a:p>
            <a:pPr marL="60325" indent="-60325">
              <a:lnSpc>
                <a:spcPct val="90000"/>
              </a:lnSpc>
              <a:buFont typeface="Wingdings" pitchFamily="2" charset="2"/>
              <a:buNone/>
              <a:defRPr/>
            </a:pPr>
            <a:r>
              <a:rPr lang="en-US" altLang="en-US" sz="2400" b="1" dirty="0">
                <a:latin typeface="Arial" pitchFamily="34" charset="0"/>
                <a:cs typeface="+mn-cs"/>
              </a:rPr>
              <a:t>The Fullerton Plan Historical Preservation Element</a:t>
            </a:r>
          </a:p>
          <a:p>
            <a:pPr indent="-168275">
              <a:lnSpc>
                <a:spcPct val="90000"/>
              </a:lnSpc>
              <a:defRPr/>
            </a:pPr>
            <a:r>
              <a:rPr lang="en-US" altLang="en-US" sz="2000" b="1" dirty="0">
                <a:latin typeface="Arial" pitchFamily="34" charset="0"/>
                <a:cs typeface="+mn-cs"/>
              </a:rPr>
              <a:t>Master Plan of goal and policies for historic preservation</a:t>
            </a:r>
          </a:p>
          <a:p>
            <a:pPr indent="-168275">
              <a:lnSpc>
                <a:spcPct val="90000"/>
              </a:lnSpc>
              <a:defRPr/>
            </a:pPr>
            <a:r>
              <a:rPr lang="en-US" altLang="en-US" sz="2000" b="1" dirty="0">
                <a:latin typeface="Arial" pitchFamily="34" charset="0"/>
                <a:cs typeface="+mn-cs"/>
              </a:rPr>
              <a:t>Local Register of Historical Resources </a:t>
            </a:r>
          </a:p>
          <a:p>
            <a:pPr marL="174625" indent="0">
              <a:lnSpc>
                <a:spcPct val="90000"/>
              </a:lnSpc>
              <a:buNone/>
              <a:defRPr/>
            </a:pPr>
            <a:r>
              <a:rPr lang="en-US" altLang="en-US" sz="1600" i="1" dirty="0">
                <a:latin typeface="Arial" pitchFamily="34" charset="0"/>
                <a:cs typeface="+mn-cs"/>
              </a:rPr>
              <a:t>https://www.cityoffullerton.com/government/departments/community-and-economic-development/planning-zoning/historic-resources</a:t>
            </a:r>
            <a:endParaRPr lang="en-US" altLang="en-US" sz="1600" b="1" dirty="0">
              <a:solidFill>
                <a:srgbClr val="FFCC00"/>
              </a:solidFill>
              <a:effectLst/>
              <a:latin typeface="Arial" pitchFamily="34" charset="0"/>
              <a:cs typeface="+mn-cs"/>
            </a:endParaRPr>
          </a:p>
        </p:txBody>
      </p:sp>
      <p:sp>
        <p:nvSpPr>
          <p:cNvPr id="8" name="Rectangle 8">
            <a:extLst>
              <a:ext uri="{FF2B5EF4-FFF2-40B4-BE49-F238E27FC236}">
                <a16:creationId xmlns:a16="http://schemas.microsoft.com/office/drawing/2014/main" id="{0EEF90A3-7A7E-47D2-A712-1F407D6E7C6D}"/>
              </a:ext>
            </a:extLst>
          </p:cNvPr>
          <p:cNvSpPr>
            <a:spLocks noChangeArrowheads="1"/>
          </p:cNvSpPr>
          <p:nvPr/>
        </p:nvSpPr>
        <p:spPr bwMode="auto">
          <a:xfrm>
            <a:off x="650501" y="5524536"/>
            <a:ext cx="828675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Times New Roman" pitchFamily="18" charset="0"/>
              </a:defRPr>
            </a:lvl1pPr>
            <a:lvl2pPr marL="742950" indent="-285750">
              <a:spcBef>
                <a:spcPct val="20000"/>
              </a:spcBef>
              <a:buClr>
                <a:schemeClr val="tx2"/>
              </a:buClr>
              <a:buSzPct val="60000"/>
              <a:buFont typeface="Wingdings" pitchFamily="2" charset="2"/>
              <a:buChar char="n"/>
              <a:defRPr sz="2400">
                <a:solidFill>
                  <a:schemeClr val="tx1"/>
                </a:solidFill>
                <a:effectLst>
                  <a:outerShdw blurRad="38100" dist="38100" dir="2700000" algn="tl">
                    <a:srgbClr val="000000"/>
                  </a:outerShdw>
                </a:effectLst>
                <a:latin typeface="Times New Roman" pitchFamily="18" charset="0"/>
              </a:defRPr>
            </a:lvl2pPr>
            <a:lvl3pPr marL="1143000" indent="-228600">
              <a:spcBef>
                <a:spcPct val="20000"/>
              </a:spcBef>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Times New Roman" pitchFamily="18" charset="0"/>
              </a:defRPr>
            </a:lvl3pPr>
            <a:lvl4pPr marL="1600200" indent="-228600">
              <a:spcBef>
                <a:spcPct val="20000"/>
              </a:spcBef>
              <a:buClr>
                <a:schemeClr val="tx1"/>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4pPr>
            <a:lvl5pPr marL="2057400" indent="-228600">
              <a:spcBef>
                <a:spcPct val="20000"/>
              </a:spcBef>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5pPr>
            <a:lvl6pPr marL="25146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6pPr>
            <a:lvl7pPr marL="29718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7pPr>
            <a:lvl8pPr marL="34290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8pPr>
            <a:lvl9pPr marL="38862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9pPr>
          </a:lstStyle>
          <a:p>
            <a:pPr marL="0" indent="0">
              <a:lnSpc>
                <a:spcPct val="90000"/>
              </a:lnSpc>
              <a:buFont typeface="Wingdings" pitchFamily="2" charset="2"/>
              <a:buNone/>
              <a:defRPr/>
            </a:pPr>
            <a:r>
              <a:rPr lang="en-US" altLang="en-US" sz="2400" b="1" dirty="0">
                <a:latin typeface="Arial" pitchFamily="34" charset="0"/>
                <a:cs typeface="+mn-cs"/>
              </a:rPr>
              <a:t>City of Fullerton Mills Act Program Guidelines</a:t>
            </a:r>
            <a:endParaRPr lang="en-US" altLang="en-US" sz="2400" dirty="0">
              <a:latin typeface="Arial" pitchFamily="34" charset="0"/>
              <a:cs typeface="+mn-cs"/>
            </a:endParaRPr>
          </a:p>
          <a:p>
            <a:pPr>
              <a:lnSpc>
                <a:spcPct val="90000"/>
              </a:lnSpc>
              <a:buNone/>
              <a:defRPr/>
            </a:pPr>
            <a:r>
              <a:rPr lang="en-US" altLang="en-US" sz="2400" i="1" dirty="0">
                <a:latin typeface="Arial" pitchFamily="34" charset="0"/>
                <a:cs typeface="+mn-cs"/>
              </a:rPr>
              <a:t>	</a:t>
            </a:r>
            <a:r>
              <a:rPr lang="en-US" altLang="en-US" sz="1600" i="1" dirty="0">
                <a:latin typeface="Arial" pitchFamily="34" charset="0"/>
                <a:cs typeface="+mn-cs"/>
              </a:rPr>
              <a:t>https://www.cityoffullerton.com/government/departments/community-and-economic-development/planning-zoning/historic-resources</a:t>
            </a:r>
            <a:endParaRPr lang="en-US" altLang="en-US" sz="2400" b="1" dirty="0">
              <a:solidFill>
                <a:srgbClr val="FFCC00"/>
              </a:solidFill>
              <a:effectLst/>
              <a:latin typeface="Arial"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98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uiExpand="1" build="p"/>
      <p:bldP spid="11981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215B5AC8-BAFE-4979-B221-8DDF9C177A2C}"/>
              </a:ext>
            </a:extLst>
          </p:cNvPr>
          <p:cNvSpPr>
            <a:spLocks noGrp="1" noChangeArrowheads="1"/>
          </p:cNvSpPr>
          <p:nvPr>
            <p:ph type="body" sz="half" idx="1"/>
          </p:nvPr>
        </p:nvSpPr>
        <p:spPr>
          <a:xfrm>
            <a:off x="609600" y="240673"/>
            <a:ext cx="5105400" cy="5411787"/>
          </a:xfrm>
        </p:spPr>
        <p:txBody>
          <a:bodyPr/>
          <a:lstStyle/>
          <a:p>
            <a:pPr eaLnBrk="1" hangingPunct="1">
              <a:buFont typeface="Wingdings" panose="05000000000000000000" pitchFamily="2" charset="2"/>
              <a:buNone/>
              <a:defRPr/>
            </a:pPr>
            <a:r>
              <a:rPr lang="en-US" altLang="en-US" sz="2800" b="1" u="sng" dirty="0">
                <a:solidFill>
                  <a:srgbClr val="FFFF66"/>
                </a:solidFill>
              </a:rPr>
              <a:t>CONTACT INFORMATION:</a:t>
            </a:r>
          </a:p>
        </p:txBody>
      </p:sp>
      <p:sp>
        <p:nvSpPr>
          <p:cNvPr id="16388" name="Text Box 4">
            <a:extLst>
              <a:ext uri="{FF2B5EF4-FFF2-40B4-BE49-F238E27FC236}">
                <a16:creationId xmlns:a16="http://schemas.microsoft.com/office/drawing/2014/main" id="{62B67BB3-3583-4BA0-A798-0C5B309FEEF1}"/>
              </a:ext>
            </a:extLst>
          </p:cNvPr>
          <p:cNvSpPr txBox="1">
            <a:spLocks noChangeArrowheads="1"/>
          </p:cNvSpPr>
          <p:nvPr/>
        </p:nvSpPr>
        <p:spPr bwMode="auto">
          <a:xfrm>
            <a:off x="2539373" y="1205540"/>
            <a:ext cx="6082946"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altLang="en-US" sz="2800" b="1" dirty="0">
                <a:solidFill>
                  <a:schemeClr val="hlink"/>
                </a:solidFill>
                <a:effectLst>
                  <a:outerShdw blurRad="38100" dist="38100" dir="2700000" algn="tl">
                    <a:srgbClr val="000000"/>
                  </a:outerShdw>
                </a:effectLst>
                <a:cs typeface="+mn-cs"/>
              </a:rPr>
              <a:t>Andrew Kusch, </a:t>
            </a:r>
            <a:r>
              <a:rPr lang="en-US" altLang="en-US" sz="2800" b="1" dirty="0">
                <a:effectLst>
                  <a:outerShdw blurRad="38100" dist="38100" dir="2700000" algn="tl">
                    <a:srgbClr val="000000"/>
                  </a:outerShdw>
                </a:effectLst>
                <a:cs typeface="+mn-cs"/>
              </a:rPr>
              <a:t>Associate Planner</a:t>
            </a:r>
          </a:p>
          <a:p>
            <a:pPr eaLnBrk="0" hangingPunct="0">
              <a:defRPr/>
            </a:pPr>
            <a:r>
              <a:rPr lang="en-US" altLang="en-US" sz="2800" b="1" dirty="0">
                <a:effectLst>
                  <a:outerShdw blurRad="38100" dist="38100" dir="2700000" algn="tl">
                    <a:srgbClr val="000000"/>
                  </a:outerShdw>
                </a:effectLst>
                <a:cs typeface="+mn-cs"/>
              </a:rPr>
              <a:t>Community &amp; Economic Development (714) 738-6550</a:t>
            </a:r>
          </a:p>
          <a:p>
            <a:pPr eaLnBrk="0" hangingPunct="0">
              <a:defRPr/>
            </a:pPr>
            <a:r>
              <a:rPr lang="en-US" altLang="en-US" sz="2800" b="1" dirty="0">
                <a:effectLst>
                  <a:outerShdw blurRad="38100" dist="38100" dir="2700000" algn="tl">
                    <a:srgbClr val="000000"/>
                  </a:outerShdw>
                </a:effectLst>
                <a:cs typeface="+mn-cs"/>
              </a:rPr>
              <a:t>Andrew.Kusch@cityoffullerton.com</a:t>
            </a:r>
          </a:p>
        </p:txBody>
      </p:sp>
      <p:sp>
        <p:nvSpPr>
          <p:cNvPr id="16406" name="Text Box 22">
            <a:extLst>
              <a:ext uri="{FF2B5EF4-FFF2-40B4-BE49-F238E27FC236}">
                <a16:creationId xmlns:a16="http://schemas.microsoft.com/office/drawing/2014/main" id="{AD50520D-E4AD-44CB-A666-99F9B7B2CF9D}"/>
              </a:ext>
            </a:extLst>
          </p:cNvPr>
          <p:cNvSpPr txBox="1">
            <a:spLocks noChangeArrowheads="1"/>
          </p:cNvSpPr>
          <p:nvPr/>
        </p:nvSpPr>
        <p:spPr bwMode="auto">
          <a:xfrm>
            <a:off x="2562670" y="3985235"/>
            <a:ext cx="63046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altLang="en-US" sz="2800" b="1" dirty="0">
                <a:effectLst>
                  <a:outerShdw blurRad="38100" dist="38100" dir="2700000" algn="tl">
                    <a:srgbClr val="000000"/>
                  </a:outerShdw>
                </a:effectLst>
                <a:cs typeface="+mn-cs"/>
              </a:rPr>
              <a:t>Fullerton Heritage</a:t>
            </a:r>
          </a:p>
          <a:p>
            <a:pPr eaLnBrk="0" hangingPunct="0">
              <a:defRPr/>
            </a:pPr>
            <a:r>
              <a:rPr lang="en-US" altLang="en-US" sz="2800" b="1" dirty="0">
                <a:effectLst>
                  <a:outerShdw blurRad="38100" dist="38100" dir="2700000" algn="tl">
                    <a:srgbClr val="000000"/>
                  </a:outerShdw>
                </a:effectLst>
                <a:cs typeface="+mn-cs"/>
              </a:rPr>
              <a:t>(714) 740-3051</a:t>
            </a:r>
          </a:p>
          <a:p>
            <a:pPr eaLnBrk="0" hangingPunct="0">
              <a:defRPr/>
            </a:pPr>
            <a:r>
              <a:rPr lang="en-US" altLang="en-US" sz="2800" b="1" dirty="0">
                <a:effectLst>
                  <a:outerShdw blurRad="38100" dist="38100" dir="2700000" algn="tl">
                    <a:srgbClr val="000000"/>
                  </a:outerShdw>
                </a:effectLst>
                <a:cs typeface="+mn-cs"/>
              </a:rPr>
              <a:t>https://fullertonheritage.org</a:t>
            </a:r>
            <a:endParaRPr lang="en-US" altLang="en-US" sz="2800" dirty="0">
              <a:cs typeface="+mn-cs"/>
            </a:endParaRPr>
          </a:p>
        </p:txBody>
      </p:sp>
      <p:pic>
        <p:nvPicPr>
          <p:cNvPr id="10" name="Picture 9">
            <a:extLst>
              <a:ext uri="{FF2B5EF4-FFF2-40B4-BE49-F238E27FC236}">
                <a16:creationId xmlns:a16="http://schemas.microsoft.com/office/drawing/2014/main" id="{C8E4F30D-DBF8-491E-A7A4-2103EB4F01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744" y="1383347"/>
            <a:ext cx="1461920" cy="1406684"/>
          </a:xfrm>
          <a:prstGeom prst="rect">
            <a:avLst/>
          </a:prstGeom>
          <a:noFill/>
          <a:ln>
            <a:noFill/>
          </a:ln>
        </p:spPr>
      </p:pic>
      <p:pic>
        <p:nvPicPr>
          <p:cNvPr id="12" name="Picture 11">
            <a:extLst>
              <a:ext uri="{FF2B5EF4-FFF2-40B4-BE49-F238E27FC236}">
                <a16:creationId xmlns:a16="http://schemas.microsoft.com/office/drawing/2014/main" id="{14B3B79D-4A4A-4584-AD68-989F2D7D95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9862" y="4012039"/>
            <a:ext cx="1461920" cy="1762492"/>
          </a:xfrm>
          <a:prstGeom prst="rect">
            <a:avLst/>
          </a:prstGeom>
          <a:noFill/>
          <a:ln>
            <a:noFill/>
          </a:ln>
        </p:spPr>
      </p:pic>
    </p:spTree>
    <p:extLst>
      <p:ext uri="{BB962C8B-B14F-4D97-AF65-F5344CB8AC3E}">
        <p14:creationId xmlns:p14="http://schemas.microsoft.com/office/powerpoint/2010/main" val="983291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27E9CC32-8B8B-4136-827D-AEB0183B1EDA}"/>
              </a:ext>
            </a:extLst>
          </p:cNvPr>
          <p:cNvSpPr>
            <a:spLocks noGrp="1" noChangeArrowheads="1"/>
          </p:cNvSpPr>
          <p:nvPr>
            <p:ph type="title"/>
          </p:nvPr>
        </p:nvSpPr>
        <p:spPr>
          <a:xfrm>
            <a:off x="457200" y="277813"/>
            <a:ext cx="8229600" cy="4233862"/>
          </a:xfrm>
        </p:spPr>
        <p:txBody>
          <a:bodyPr/>
          <a:lstStyle/>
          <a:p>
            <a:pPr eaLnBrk="1" hangingPunct="1">
              <a:defRPr/>
            </a:pPr>
            <a:r>
              <a:rPr lang="en-US" altLang="en-US"/>
              <a:t>Questions?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a:extLst>
              <a:ext uri="{FF2B5EF4-FFF2-40B4-BE49-F238E27FC236}">
                <a16:creationId xmlns:a16="http://schemas.microsoft.com/office/drawing/2014/main" id="{5E3A1B8C-B796-4238-8A5A-D44D3302C414}"/>
              </a:ext>
            </a:extLst>
          </p:cNvPr>
          <p:cNvSpPr>
            <a:spLocks noChangeArrowheads="1"/>
          </p:cNvSpPr>
          <p:nvPr/>
        </p:nvSpPr>
        <p:spPr bwMode="auto">
          <a:xfrm>
            <a:off x="314325" y="226220"/>
            <a:ext cx="8401050" cy="2331244"/>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en-US" altLang="en-US" sz="1800"/>
          </a:p>
        </p:txBody>
      </p:sp>
      <p:sp>
        <p:nvSpPr>
          <p:cNvPr id="11268" name="Text Box 4">
            <a:extLst>
              <a:ext uri="{FF2B5EF4-FFF2-40B4-BE49-F238E27FC236}">
                <a16:creationId xmlns:a16="http://schemas.microsoft.com/office/drawing/2014/main" id="{71C5FC63-CB67-4880-9647-2A6B621E2964}"/>
              </a:ext>
            </a:extLst>
          </p:cNvPr>
          <p:cNvSpPr txBox="1">
            <a:spLocks noChangeArrowheads="1"/>
          </p:cNvSpPr>
          <p:nvPr/>
        </p:nvSpPr>
        <p:spPr bwMode="auto">
          <a:xfrm>
            <a:off x="504825" y="1007121"/>
            <a:ext cx="82677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4400" b="1" dirty="0">
                <a:effectLst>
                  <a:outerShdw blurRad="38100" dist="38100" dir="2700000" algn="tl">
                    <a:srgbClr val="000000"/>
                  </a:outerShdw>
                </a:effectLst>
                <a:latin typeface="Arial" pitchFamily="34" charset="0"/>
                <a:cs typeface="+mn-cs"/>
              </a:rPr>
              <a:t>Upper Golden Hill</a:t>
            </a:r>
          </a:p>
        </p:txBody>
      </p:sp>
      <p:sp>
        <p:nvSpPr>
          <p:cNvPr id="3076" name="Rectangle 13">
            <a:extLst>
              <a:ext uri="{FF2B5EF4-FFF2-40B4-BE49-F238E27FC236}">
                <a16:creationId xmlns:a16="http://schemas.microsoft.com/office/drawing/2014/main" id="{430894F4-376B-4AF0-B7D8-616A0454E06B}"/>
              </a:ext>
            </a:extLst>
          </p:cNvPr>
          <p:cNvSpPr>
            <a:spLocks noChangeArrowheads="1"/>
          </p:cNvSpPr>
          <p:nvPr/>
        </p:nvSpPr>
        <p:spPr bwMode="auto">
          <a:xfrm>
            <a:off x="314325" y="2882107"/>
            <a:ext cx="8401050" cy="205740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en-US" altLang="en-US" sz="1800"/>
          </a:p>
        </p:txBody>
      </p:sp>
      <p:sp>
        <p:nvSpPr>
          <p:cNvPr id="11279" name="Text Box 15">
            <a:extLst>
              <a:ext uri="{FF2B5EF4-FFF2-40B4-BE49-F238E27FC236}">
                <a16:creationId xmlns:a16="http://schemas.microsoft.com/office/drawing/2014/main" id="{791E6372-98A8-481F-8689-FACC41D50293}"/>
              </a:ext>
            </a:extLst>
          </p:cNvPr>
          <p:cNvSpPr txBox="1">
            <a:spLocks noChangeArrowheads="1"/>
          </p:cNvSpPr>
          <p:nvPr/>
        </p:nvSpPr>
        <p:spPr bwMode="auto">
          <a:xfrm>
            <a:off x="504825" y="5264150"/>
            <a:ext cx="81819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200" b="1" dirty="0">
                <a:effectLst>
                  <a:outerShdw blurRad="38100" dist="38100" dir="2700000" algn="tl">
                    <a:srgbClr val="000000"/>
                  </a:outerShdw>
                </a:effectLst>
                <a:cs typeface="+mn-cs"/>
              </a:rPr>
              <a:t>June 13, 2024</a:t>
            </a:r>
          </a:p>
          <a:p>
            <a:pPr algn="ctr">
              <a:spcBef>
                <a:spcPct val="50000"/>
              </a:spcBef>
              <a:defRPr/>
            </a:pPr>
            <a:r>
              <a:rPr lang="en-US" altLang="en-US" sz="3200" b="1" dirty="0">
                <a:effectLst>
                  <a:outerShdw blurRad="38100" dist="38100" dir="2700000" algn="tl">
                    <a:srgbClr val="000000"/>
                  </a:outerShdw>
                </a:effectLst>
                <a:cs typeface="+mn-cs"/>
              </a:rPr>
              <a:t>City Council Chambers</a:t>
            </a:r>
          </a:p>
        </p:txBody>
      </p:sp>
      <p:sp>
        <p:nvSpPr>
          <p:cNvPr id="11289" name="Text Box 25">
            <a:extLst>
              <a:ext uri="{FF2B5EF4-FFF2-40B4-BE49-F238E27FC236}">
                <a16:creationId xmlns:a16="http://schemas.microsoft.com/office/drawing/2014/main" id="{EB3CF7A2-02B0-41EF-BA21-916DFAF64336}"/>
              </a:ext>
            </a:extLst>
          </p:cNvPr>
          <p:cNvSpPr txBox="1">
            <a:spLocks noChangeArrowheads="1"/>
          </p:cNvSpPr>
          <p:nvPr/>
        </p:nvSpPr>
        <p:spPr bwMode="auto">
          <a:xfrm>
            <a:off x="438150" y="3169445"/>
            <a:ext cx="82677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4000" b="1" dirty="0">
                <a:solidFill>
                  <a:srgbClr val="FFFF66"/>
                </a:solidFill>
                <a:effectLst>
                  <a:outerShdw blurRad="38100" dist="38100" dir="2700000" algn="tl">
                    <a:srgbClr val="000000"/>
                  </a:outerShdw>
                </a:effectLst>
                <a:latin typeface="Arial" pitchFamily="34" charset="0"/>
                <a:cs typeface="+mn-cs"/>
              </a:rPr>
              <a:t>Community Information Meeting</a:t>
            </a:r>
          </a:p>
          <a:p>
            <a:pPr algn="ctr">
              <a:spcBef>
                <a:spcPts val="0"/>
              </a:spcBef>
              <a:defRPr/>
            </a:pPr>
            <a:r>
              <a:rPr lang="en-US" altLang="en-US" sz="3200" b="1" dirty="0">
                <a:solidFill>
                  <a:srgbClr val="FFFF66"/>
                </a:solidFill>
                <a:effectLst>
                  <a:outerShdw blurRad="38100" dist="38100" dir="2700000" algn="tl">
                    <a:srgbClr val="000000"/>
                  </a:outerShdw>
                </a:effectLst>
                <a:latin typeface="Arial" pitchFamily="34" charset="0"/>
                <a:cs typeface="+mn-cs"/>
              </a:rPr>
              <a:t>Preservation Zone Designation</a:t>
            </a:r>
          </a:p>
        </p:txBody>
      </p:sp>
    </p:spTree>
    <p:extLst>
      <p:ext uri="{BB962C8B-B14F-4D97-AF65-F5344CB8AC3E}">
        <p14:creationId xmlns:p14="http://schemas.microsoft.com/office/powerpoint/2010/main" val="410518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4EEBB74-CE35-4265-B5BA-C2EF6FD57617}"/>
              </a:ext>
            </a:extLst>
          </p:cNvPr>
          <p:cNvSpPr>
            <a:spLocks noGrp="1" noChangeArrowheads="1"/>
          </p:cNvSpPr>
          <p:nvPr>
            <p:ph type="title"/>
          </p:nvPr>
        </p:nvSpPr>
        <p:spPr/>
        <p:txBody>
          <a:bodyPr/>
          <a:lstStyle/>
          <a:p>
            <a:pPr eaLnBrk="1" hangingPunct="1">
              <a:defRPr/>
            </a:pPr>
            <a:r>
              <a:rPr lang="en-US" altLang="en-US" dirty="0"/>
              <a:t>Agenda</a:t>
            </a:r>
          </a:p>
        </p:txBody>
      </p:sp>
      <p:sp>
        <p:nvSpPr>
          <p:cNvPr id="89091" name="Rectangle 3">
            <a:extLst>
              <a:ext uri="{FF2B5EF4-FFF2-40B4-BE49-F238E27FC236}">
                <a16:creationId xmlns:a16="http://schemas.microsoft.com/office/drawing/2014/main" id="{0F23692F-83CC-4788-AB9A-0980CD7ACB1F}"/>
              </a:ext>
            </a:extLst>
          </p:cNvPr>
          <p:cNvSpPr>
            <a:spLocks noGrp="1" noChangeArrowheads="1"/>
          </p:cNvSpPr>
          <p:nvPr>
            <p:ph type="body" idx="1"/>
          </p:nvPr>
        </p:nvSpPr>
        <p:spPr>
          <a:xfrm>
            <a:off x="276225" y="1166813"/>
            <a:ext cx="8713134" cy="4581525"/>
          </a:xfrm>
        </p:spPr>
        <p:txBody>
          <a:bodyPr/>
          <a:lstStyle/>
          <a:p>
            <a:pPr marL="609600" indent="-609600" eaLnBrk="1" hangingPunct="1">
              <a:buFont typeface="Wingdings" panose="05000000000000000000" pitchFamily="2" charset="2"/>
              <a:buAutoNum type="arabicPeriod"/>
              <a:defRPr/>
            </a:pPr>
            <a:r>
              <a:rPr lang="en-US" altLang="en-US" dirty="0">
                <a:latin typeface="Arial" pitchFamily="34" charset="0"/>
              </a:rPr>
              <a:t>Existing Preservation Zones</a:t>
            </a:r>
          </a:p>
          <a:p>
            <a:pPr marL="609600" indent="-609600" eaLnBrk="1" hangingPunct="1">
              <a:buFont typeface="Wingdings" panose="05000000000000000000" pitchFamily="2" charset="2"/>
              <a:buAutoNum type="arabicPeriod"/>
              <a:defRPr/>
            </a:pPr>
            <a:r>
              <a:rPr lang="en-US" altLang="en-US" dirty="0">
                <a:latin typeface="Arial" pitchFamily="34" charset="0"/>
              </a:rPr>
              <a:t>Request for reclassification of R1-7.2 to add Preservation Zone Designation</a:t>
            </a:r>
          </a:p>
          <a:p>
            <a:pPr marL="609600" indent="-609600" eaLnBrk="1" hangingPunct="1">
              <a:buFont typeface="Wingdings" panose="05000000000000000000" pitchFamily="2" charset="2"/>
              <a:buAutoNum type="arabicPeriod"/>
              <a:defRPr/>
            </a:pPr>
            <a:r>
              <a:rPr lang="en-US" altLang="en-US" dirty="0">
                <a:latin typeface="Arial" pitchFamily="34" charset="0"/>
              </a:rPr>
              <a:t>What is a Preservation Zone Designation and how will it affect my property?</a:t>
            </a:r>
          </a:p>
          <a:p>
            <a:pPr marL="609600" indent="-609600" eaLnBrk="1" hangingPunct="1">
              <a:buFont typeface="Wingdings" panose="05000000000000000000" pitchFamily="2" charset="2"/>
              <a:buAutoNum type="arabicPeriod"/>
              <a:defRPr/>
            </a:pPr>
            <a:r>
              <a:rPr lang="en-US" altLang="en-US" dirty="0">
                <a:latin typeface="Arial" pitchFamily="34" charset="0"/>
              </a:rPr>
              <a:t>Mills Act Program</a:t>
            </a:r>
          </a:p>
          <a:p>
            <a:pPr marL="609600" indent="-609600" eaLnBrk="1" hangingPunct="1">
              <a:buFont typeface="Wingdings" panose="05000000000000000000" pitchFamily="2" charset="2"/>
              <a:buAutoNum type="arabicPeriod"/>
              <a:defRPr/>
            </a:pPr>
            <a:r>
              <a:rPr lang="en-US" altLang="en-US" dirty="0">
                <a:latin typeface="Arial" pitchFamily="34" charset="0"/>
              </a:rPr>
              <a:t>Process for Rezoning with Preservation Overlay</a:t>
            </a:r>
          </a:p>
          <a:p>
            <a:pPr marL="609600" indent="-609600" eaLnBrk="1" hangingPunct="1">
              <a:buFont typeface="Wingdings" panose="05000000000000000000" pitchFamily="2" charset="2"/>
              <a:buAutoNum type="arabicPeriod"/>
              <a:defRPr/>
            </a:pPr>
            <a:r>
              <a:rPr lang="en-US" altLang="en-US" dirty="0">
                <a:latin typeface="Arial" pitchFamily="34" charset="0"/>
              </a:rPr>
              <a:t>Resources</a:t>
            </a:r>
          </a:p>
          <a:p>
            <a:pPr marL="609600" indent="-609600" eaLnBrk="1" hangingPunct="1">
              <a:buFont typeface="Wingdings" panose="05000000000000000000" pitchFamily="2" charset="2"/>
              <a:buAutoNum type="arabicPeriod"/>
              <a:defRPr/>
            </a:pPr>
            <a:r>
              <a:rPr lang="en-US" altLang="en-US" dirty="0">
                <a:latin typeface="Arial" pitchFamily="34" charset="0"/>
              </a:rPr>
              <a:t>Questions</a:t>
            </a:r>
          </a:p>
          <a:p>
            <a:pPr marL="609600" indent="-609600" eaLnBrk="1" hangingPunct="1">
              <a:buFont typeface="Wingdings" panose="05000000000000000000" pitchFamily="2" charset="2"/>
              <a:buAutoNum type="arabicPeriod"/>
              <a:defRPr/>
            </a:pPr>
            <a:endParaRPr lang="en-US" altLang="en-US" dirty="0">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9F9FA2A5-3B0A-435D-A8B8-FEB71F93B1A7}"/>
              </a:ext>
            </a:extLst>
          </p:cNvPr>
          <p:cNvSpPr>
            <a:spLocks noChangeArrowheads="1"/>
          </p:cNvSpPr>
          <p:nvPr/>
        </p:nvSpPr>
        <p:spPr bwMode="auto">
          <a:xfrm>
            <a:off x="-457200" y="-514350"/>
            <a:ext cx="457200" cy="81724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en-US" altLang="en-US" sz="1800"/>
          </a:p>
        </p:txBody>
      </p:sp>
      <p:sp>
        <p:nvSpPr>
          <p:cNvPr id="6148" name="Rectangle 7">
            <a:extLst>
              <a:ext uri="{FF2B5EF4-FFF2-40B4-BE49-F238E27FC236}">
                <a16:creationId xmlns:a16="http://schemas.microsoft.com/office/drawing/2014/main" id="{06532A9A-2ED2-4768-9A68-8EFAB5B414C2}"/>
              </a:ext>
            </a:extLst>
          </p:cNvPr>
          <p:cNvSpPr>
            <a:spLocks noChangeArrowheads="1"/>
          </p:cNvSpPr>
          <p:nvPr/>
        </p:nvSpPr>
        <p:spPr bwMode="auto">
          <a:xfrm>
            <a:off x="9144000" y="-647700"/>
            <a:ext cx="457200" cy="81724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en-US" altLang="en-US" sz="1800"/>
          </a:p>
        </p:txBody>
      </p:sp>
      <p:pic>
        <p:nvPicPr>
          <p:cNvPr id="7" name="Picture 6">
            <a:extLst>
              <a:ext uri="{FF2B5EF4-FFF2-40B4-BE49-F238E27FC236}">
                <a16:creationId xmlns:a16="http://schemas.microsoft.com/office/drawing/2014/main" id="{AAA0EA58-93A7-4BA1-93BB-6BBDBFDFC4A1}"/>
              </a:ext>
            </a:extLst>
          </p:cNvPr>
          <p:cNvPicPr>
            <a:picLocks noChangeAspect="1"/>
          </p:cNvPicPr>
          <p:nvPr/>
        </p:nvPicPr>
        <p:blipFill>
          <a:blip r:embed="rId3"/>
          <a:srcRect/>
          <a:stretch/>
        </p:blipFill>
        <p:spPr>
          <a:xfrm>
            <a:off x="159635" y="878443"/>
            <a:ext cx="8882720" cy="5747643"/>
          </a:xfrm>
          <a:prstGeom prst="rect">
            <a:avLst/>
          </a:prstGeom>
          <a:ln w="3175">
            <a:solidFill>
              <a:srgbClr val="000000"/>
            </a:solidFill>
          </a:ln>
        </p:spPr>
      </p:pic>
      <p:sp>
        <p:nvSpPr>
          <p:cNvPr id="4" name="TextBox 3">
            <a:extLst>
              <a:ext uri="{FF2B5EF4-FFF2-40B4-BE49-F238E27FC236}">
                <a16:creationId xmlns:a16="http://schemas.microsoft.com/office/drawing/2014/main" id="{AD943A9E-378C-4E9E-82B7-7A5E08DFF8FB}"/>
              </a:ext>
            </a:extLst>
          </p:cNvPr>
          <p:cNvSpPr txBox="1"/>
          <p:nvPr/>
        </p:nvSpPr>
        <p:spPr>
          <a:xfrm>
            <a:off x="1751414" y="97341"/>
            <a:ext cx="8756745" cy="584775"/>
          </a:xfrm>
          <a:prstGeom prst="rect">
            <a:avLst/>
          </a:prstGeom>
          <a:noFill/>
        </p:spPr>
        <p:txBody>
          <a:bodyPr wrap="square" rtlCol="0">
            <a:spAutoFit/>
          </a:bodyPr>
          <a:lstStyle/>
          <a:p>
            <a:r>
              <a:rPr kumimoji="0" lang="en-US" altLang="en-US" sz="3200" b="1" i="0" u="none" strike="noStrike" kern="0" cap="none" spc="0" normalizeH="0" baseline="0" noProof="0" dirty="0">
                <a:ln>
                  <a:noFill/>
                </a:ln>
                <a:solidFill>
                  <a:srgbClr val="FEEC94"/>
                </a:solidFill>
                <a:effectLst>
                  <a:outerShdw blurRad="38100" dist="38100" dir="2700000" algn="tl">
                    <a:srgbClr val="000000"/>
                  </a:outerShdw>
                </a:effectLst>
                <a:uLnTx/>
                <a:uFillTx/>
                <a:latin typeface="Times New Roman"/>
                <a:ea typeface="+mj-ea"/>
                <a:cs typeface="+mj-cs"/>
              </a:rPr>
              <a:t>Residential Preservation Zones</a:t>
            </a:r>
            <a:endParaRPr lang="en-US" sz="3200" dirty="0">
              <a:solidFill>
                <a:schemeClr val="accent2">
                  <a:lumMod val="60000"/>
                  <a:lumOff val="40000"/>
                </a:schemeClr>
              </a:solidFill>
            </a:endParaRPr>
          </a:p>
        </p:txBody>
      </p:sp>
    </p:spTree>
    <p:extLst>
      <p:ext uri="{BB962C8B-B14F-4D97-AF65-F5344CB8AC3E}">
        <p14:creationId xmlns:p14="http://schemas.microsoft.com/office/powerpoint/2010/main" val="1751086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9F9FA2A5-3B0A-435D-A8B8-FEB71F93B1A7}"/>
              </a:ext>
            </a:extLst>
          </p:cNvPr>
          <p:cNvSpPr>
            <a:spLocks noChangeArrowheads="1"/>
          </p:cNvSpPr>
          <p:nvPr/>
        </p:nvSpPr>
        <p:spPr bwMode="auto">
          <a:xfrm>
            <a:off x="-457200" y="-514350"/>
            <a:ext cx="457200" cy="81724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en-US" altLang="en-US" sz="1800"/>
          </a:p>
        </p:txBody>
      </p:sp>
      <p:sp>
        <p:nvSpPr>
          <p:cNvPr id="6148" name="Rectangle 7">
            <a:extLst>
              <a:ext uri="{FF2B5EF4-FFF2-40B4-BE49-F238E27FC236}">
                <a16:creationId xmlns:a16="http://schemas.microsoft.com/office/drawing/2014/main" id="{06532A9A-2ED2-4768-9A68-8EFAB5B414C2}"/>
              </a:ext>
            </a:extLst>
          </p:cNvPr>
          <p:cNvSpPr>
            <a:spLocks noChangeArrowheads="1"/>
          </p:cNvSpPr>
          <p:nvPr/>
        </p:nvSpPr>
        <p:spPr bwMode="auto">
          <a:xfrm>
            <a:off x="9144000" y="-647700"/>
            <a:ext cx="457200" cy="81724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en-US" altLang="en-US" sz="1800"/>
          </a:p>
        </p:txBody>
      </p:sp>
      <p:grpSp>
        <p:nvGrpSpPr>
          <p:cNvPr id="6" name="Group 5">
            <a:extLst>
              <a:ext uri="{FF2B5EF4-FFF2-40B4-BE49-F238E27FC236}">
                <a16:creationId xmlns:a16="http://schemas.microsoft.com/office/drawing/2014/main" id="{4C6384B0-65AB-492F-8FF5-26B0ECE4A7CF}"/>
              </a:ext>
            </a:extLst>
          </p:cNvPr>
          <p:cNvGrpSpPr/>
          <p:nvPr/>
        </p:nvGrpSpPr>
        <p:grpSpPr>
          <a:xfrm>
            <a:off x="627265" y="786951"/>
            <a:ext cx="8422606" cy="6071049"/>
            <a:chOff x="627265" y="786951"/>
            <a:chExt cx="8422606" cy="6071049"/>
          </a:xfrm>
        </p:grpSpPr>
        <p:pic>
          <p:nvPicPr>
            <p:cNvPr id="7" name="Picture 6">
              <a:extLst>
                <a:ext uri="{FF2B5EF4-FFF2-40B4-BE49-F238E27FC236}">
                  <a16:creationId xmlns:a16="http://schemas.microsoft.com/office/drawing/2014/main" id="{AAA0EA58-93A7-4BA1-93BB-6BBDBFDFC4A1}"/>
                </a:ext>
              </a:extLst>
            </p:cNvPr>
            <p:cNvPicPr>
              <a:picLocks noChangeAspect="1"/>
            </p:cNvPicPr>
            <p:nvPr/>
          </p:nvPicPr>
          <p:blipFill>
            <a:blip r:embed="rId3"/>
            <a:stretch>
              <a:fillRect/>
            </a:stretch>
          </p:blipFill>
          <p:spPr>
            <a:xfrm>
              <a:off x="627265" y="786951"/>
              <a:ext cx="7889470" cy="5524126"/>
            </a:xfrm>
            <a:prstGeom prst="rect">
              <a:avLst/>
            </a:prstGeom>
            <a:ln w="3175">
              <a:solidFill>
                <a:srgbClr val="000000"/>
              </a:solidFill>
            </a:ln>
          </p:spPr>
        </p:pic>
        <p:sp>
          <p:nvSpPr>
            <p:cNvPr id="8" name="Arrow: Right 7">
              <a:extLst>
                <a:ext uri="{FF2B5EF4-FFF2-40B4-BE49-F238E27FC236}">
                  <a16:creationId xmlns:a16="http://schemas.microsoft.com/office/drawing/2014/main" id="{8C5B13C1-2772-4CF6-95D8-E7328869143D}"/>
                </a:ext>
              </a:extLst>
            </p:cNvPr>
            <p:cNvSpPr/>
            <p:nvPr/>
          </p:nvSpPr>
          <p:spPr bwMode="auto">
            <a:xfrm rot="16200000">
              <a:off x="8740588" y="6219265"/>
              <a:ext cx="302559" cy="316006"/>
            </a:xfrm>
            <a:prstGeom prst="rightArrow">
              <a:avLst/>
            </a:prstGeom>
            <a:solidFill>
              <a:schemeClr val="tx2"/>
            </a:solidFill>
            <a:ln w="158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9" name="TextBox 8">
              <a:extLst>
                <a:ext uri="{FF2B5EF4-FFF2-40B4-BE49-F238E27FC236}">
                  <a16:creationId xmlns:a16="http://schemas.microsoft.com/office/drawing/2014/main" id="{D57C2A05-784C-4709-BDD3-E92E4A5F0B01}"/>
                </a:ext>
              </a:extLst>
            </p:cNvPr>
            <p:cNvSpPr txBox="1"/>
            <p:nvPr/>
          </p:nvSpPr>
          <p:spPr>
            <a:xfrm>
              <a:off x="8713693" y="6488668"/>
              <a:ext cx="316007" cy="369332"/>
            </a:xfrm>
            <a:prstGeom prst="rect">
              <a:avLst/>
            </a:prstGeom>
            <a:noFill/>
          </p:spPr>
          <p:txBody>
            <a:bodyPr wrap="square" rtlCol="0">
              <a:spAutoFit/>
            </a:bodyPr>
            <a:lstStyle/>
            <a:p>
              <a:r>
                <a:rPr lang="en-US" b="1" dirty="0">
                  <a:solidFill>
                    <a:schemeClr val="tx2"/>
                  </a:solidFill>
                  <a:latin typeface="Arial" panose="020B0604020202020204" pitchFamily="34" charset="0"/>
                </a:rPr>
                <a:t>N</a:t>
              </a:r>
            </a:p>
          </p:txBody>
        </p:sp>
        <p:sp>
          <p:nvSpPr>
            <p:cNvPr id="10" name="Freeform: Shape 9">
              <a:extLst>
                <a:ext uri="{FF2B5EF4-FFF2-40B4-BE49-F238E27FC236}">
                  <a16:creationId xmlns:a16="http://schemas.microsoft.com/office/drawing/2014/main" id="{1887A157-5967-44BE-ABE2-86C74A21B62D}"/>
                </a:ext>
              </a:extLst>
            </p:cNvPr>
            <p:cNvSpPr/>
            <p:nvPr/>
          </p:nvSpPr>
          <p:spPr bwMode="auto">
            <a:xfrm>
              <a:off x="1828800" y="1438835"/>
              <a:ext cx="4760259" cy="3576918"/>
            </a:xfrm>
            <a:custGeom>
              <a:avLst/>
              <a:gdLst>
                <a:gd name="connsiteX0" fmla="*/ 0 w 4760259"/>
                <a:gd name="connsiteY0" fmla="*/ 0 h 3576918"/>
                <a:gd name="connsiteX1" fmla="*/ 6724 w 4760259"/>
                <a:gd name="connsiteY1" fmla="*/ 1721224 h 3576918"/>
                <a:gd name="connsiteX2" fmla="*/ 652182 w 4760259"/>
                <a:gd name="connsiteY2" fmla="*/ 1727947 h 3576918"/>
                <a:gd name="connsiteX3" fmla="*/ 672353 w 4760259"/>
                <a:gd name="connsiteY3" fmla="*/ 2534771 h 3576918"/>
                <a:gd name="connsiteX4" fmla="*/ 1573306 w 4760259"/>
                <a:gd name="connsiteY4" fmla="*/ 2541494 h 3576918"/>
                <a:gd name="connsiteX5" fmla="*/ 1580029 w 4760259"/>
                <a:gd name="connsiteY5" fmla="*/ 3576918 h 3576918"/>
                <a:gd name="connsiteX6" fmla="*/ 2749924 w 4760259"/>
                <a:gd name="connsiteY6" fmla="*/ 3570194 h 3576918"/>
                <a:gd name="connsiteX7" fmla="*/ 2749924 w 4760259"/>
                <a:gd name="connsiteY7" fmla="*/ 3536577 h 3576918"/>
                <a:gd name="connsiteX8" fmla="*/ 4619065 w 4760259"/>
                <a:gd name="connsiteY8" fmla="*/ 3502959 h 3576918"/>
                <a:gd name="connsiteX9" fmla="*/ 4605618 w 4760259"/>
                <a:gd name="connsiteY9" fmla="*/ 1405218 h 3576918"/>
                <a:gd name="connsiteX10" fmla="*/ 4760259 w 4760259"/>
                <a:gd name="connsiteY10" fmla="*/ 1398494 h 3576918"/>
                <a:gd name="connsiteX11" fmla="*/ 4740088 w 4760259"/>
                <a:gd name="connsiteY11" fmla="*/ 578224 h 3576918"/>
                <a:gd name="connsiteX12" fmla="*/ 4397188 w 4760259"/>
                <a:gd name="connsiteY12" fmla="*/ 437030 h 3576918"/>
                <a:gd name="connsiteX13" fmla="*/ 3576918 w 4760259"/>
                <a:gd name="connsiteY13" fmla="*/ 383241 h 3576918"/>
                <a:gd name="connsiteX14" fmla="*/ 3563471 w 4760259"/>
                <a:gd name="connsiteY14" fmla="*/ 342900 h 3576918"/>
                <a:gd name="connsiteX15" fmla="*/ 0 w 4760259"/>
                <a:gd name="connsiteY15" fmla="*/ 0 h 35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0259" h="3576918">
                  <a:moveTo>
                    <a:pt x="0" y="0"/>
                  </a:moveTo>
                  <a:cubicBezTo>
                    <a:pt x="2241" y="573741"/>
                    <a:pt x="4483" y="1147483"/>
                    <a:pt x="6724" y="1721224"/>
                  </a:cubicBezTo>
                  <a:lnTo>
                    <a:pt x="652182" y="1727947"/>
                  </a:lnTo>
                  <a:lnTo>
                    <a:pt x="672353" y="2534771"/>
                  </a:lnTo>
                  <a:lnTo>
                    <a:pt x="1573306" y="2541494"/>
                  </a:lnTo>
                  <a:lnTo>
                    <a:pt x="1580029" y="3576918"/>
                  </a:lnTo>
                  <a:lnTo>
                    <a:pt x="2749924" y="3570194"/>
                  </a:lnTo>
                  <a:lnTo>
                    <a:pt x="2749924" y="3536577"/>
                  </a:lnTo>
                  <a:lnTo>
                    <a:pt x="4619065" y="3502959"/>
                  </a:lnTo>
                  <a:cubicBezTo>
                    <a:pt x="4614583" y="2803712"/>
                    <a:pt x="4610100" y="2104465"/>
                    <a:pt x="4605618" y="1405218"/>
                  </a:cubicBezTo>
                  <a:lnTo>
                    <a:pt x="4760259" y="1398494"/>
                  </a:lnTo>
                  <a:lnTo>
                    <a:pt x="4740088" y="578224"/>
                  </a:lnTo>
                  <a:lnTo>
                    <a:pt x="4397188" y="437030"/>
                  </a:lnTo>
                  <a:lnTo>
                    <a:pt x="3576918" y="383241"/>
                  </a:lnTo>
                  <a:lnTo>
                    <a:pt x="3563471" y="342900"/>
                  </a:lnTo>
                  <a:lnTo>
                    <a:pt x="0" y="0"/>
                  </a:lnTo>
                  <a:close/>
                </a:path>
              </a:pathLst>
            </a:custGeom>
            <a:solidFill>
              <a:schemeClr val="bg2">
                <a:lumMod val="60000"/>
                <a:lumOff val="40000"/>
                <a:alpha val="54000"/>
              </a:schemeClr>
            </a:solidFill>
            <a:ln w="476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grpSp>
      <p:sp>
        <p:nvSpPr>
          <p:cNvPr id="4" name="TextBox 3">
            <a:extLst>
              <a:ext uri="{FF2B5EF4-FFF2-40B4-BE49-F238E27FC236}">
                <a16:creationId xmlns:a16="http://schemas.microsoft.com/office/drawing/2014/main" id="{AD943A9E-378C-4E9E-82B7-7A5E08DFF8FB}"/>
              </a:ext>
            </a:extLst>
          </p:cNvPr>
          <p:cNvSpPr txBox="1"/>
          <p:nvPr/>
        </p:nvSpPr>
        <p:spPr>
          <a:xfrm>
            <a:off x="1" y="0"/>
            <a:ext cx="10058400" cy="584775"/>
          </a:xfrm>
          <a:prstGeom prst="rect">
            <a:avLst/>
          </a:prstGeom>
          <a:noFill/>
        </p:spPr>
        <p:txBody>
          <a:bodyPr wrap="square" rtlCol="0">
            <a:spAutoFit/>
          </a:bodyPr>
          <a:lstStyle/>
          <a:p>
            <a:r>
              <a:rPr kumimoji="0" lang="en-US" altLang="en-US" sz="3200" b="1" i="0" u="none" strike="noStrike" kern="0" cap="none" spc="0" normalizeH="0" baseline="0" noProof="0" dirty="0">
                <a:ln>
                  <a:noFill/>
                </a:ln>
                <a:solidFill>
                  <a:srgbClr val="FEEC94"/>
                </a:solidFill>
                <a:effectLst>
                  <a:outerShdw blurRad="38100" dist="38100" dir="2700000" algn="tl">
                    <a:srgbClr val="000000"/>
                  </a:outerShdw>
                </a:effectLst>
                <a:uLnTx/>
                <a:uFillTx/>
                <a:latin typeface="Times New Roman"/>
                <a:ea typeface="+mj-ea"/>
                <a:cs typeface="+mj-cs"/>
              </a:rPr>
              <a:t>Residential Preservation Zone – Presidents Avenues</a:t>
            </a:r>
            <a:endParaRPr lang="en-US" sz="3200" dirty="0">
              <a:solidFill>
                <a:schemeClr val="accent2">
                  <a:lumMod val="60000"/>
                  <a:lumOff val="4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9F9FA2A5-3B0A-435D-A8B8-FEB71F93B1A7}"/>
              </a:ext>
            </a:extLst>
          </p:cNvPr>
          <p:cNvSpPr>
            <a:spLocks noChangeArrowheads="1"/>
          </p:cNvSpPr>
          <p:nvPr/>
        </p:nvSpPr>
        <p:spPr bwMode="auto">
          <a:xfrm>
            <a:off x="-457200" y="-514350"/>
            <a:ext cx="457200" cy="81724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en-US" altLang="en-US" sz="1800"/>
          </a:p>
        </p:txBody>
      </p:sp>
      <p:sp>
        <p:nvSpPr>
          <p:cNvPr id="6148" name="Rectangle 7">
            <a:extLst>
              <a:ext uri="{FF2B5EF4-FFF2-40B4-BE49-F238E27FC236}">
                <a16:creationId xmlns:a16="http://schemas.microsoft.com/office/drawing/2014/main" id="{06532A9A-2ED2-4768-9A68-8EFAB5B414C2}"/>
              </a:ext>
            </a:extLst>
          </p:cNvPr>
          <p:cNvSpPr>
            <a:spLocks noChangeArrowheads="1"/>
          </p:cNvSpPr>
          <p:nvPr/>
        </p:nvSpPr>
        <p:spPr bwMode="auto">
          <a:xfrm>
            <a:off x="9144000" y="-647700"/>
            <a:ext cx="457200" cy="81724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en-US" altLang="en-US" sz="1800"/>
          </a:p>
        </p:txBody>
      </p:sp>
      <p:sp>
        <p:nvSpPr>
          <p:cNvPr id="8" name="Arrow: Right 7">
            <a:extLst>
              <a:ext uri="{FF2B5EF4-FFF2-40B4-BE49-F238E27FC236}">
                <a16:creationId xmlns:a16="http://schemas.microsoft.com/office/drawing/2014/main" id="{8C5B13C1-2772-4CF6-95D8-E7328869143D}"/>
              </a:ext>
            </a:extLst>
          </p:cNvPr>
          <p:cNvSpPr/>
          <p:nvPr/>
        </p:nvSpPr>
        <p:spPr bwMode="auto">
          <a:xfrm rot="16200000">
            <a:off x="8740588" y="6219265"/>
            <a:ext cx="302559" cy="316006"/>
          </a:xfrm>
          <a:prstGeom prst="rightArrow">
            <a:avLst/>
          </a:prstGeom>
          <a:solidFill>
            <a:schemeClr val="tx2"/>
          </a:solidFill>
          <a:ln w="158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9" name="TextBox 8">
            <a:extLst>
              <a:ext uri="{FF2B5EF4-FFF2-40B4-BE49-F238E27FC236}">
                <a16:creationId xmlns:a16="http://schemas.microsoft.com/office/drawing/2014/main" id="{D57C2A05-784C-4709-BDD3-E92E4A5F0B01}"/>
              </a:ext>
            </a:extLst>
          </p:cNvPr>
          <p:cNvSpPr txBox="1"/>
          <p:nvPr/>
        </p:nvSpPr>
        <p:spPr>
          <a:xfrm>
            <a:off x="8713693" y="6488668"/>
            <a:ext cx="316007" cy="369332"/>
          </a:xfrm>
          <a:prstGeom prst="rect">
            <a:avLst/>
          </a:prstGeom>
          <a:noFill/>
        </p:spPr>
        <p:txBody>
          <a:bodyPr wrap="square" rtlCol="0">
            <a:spAutoFit/>
          </a:bodyPr>
          <a:lstStyle/>
          <a:p>
            <a:r>
              <a:rPr lang="en-US" b="1" dirty="0">
                <a:solidFill>
                  <a:schemeClr val="tx2"/>
                </a:solidFill>
                <a:latin typeface="Arial" panose="020B0604020202020204" pitchFamily="34" charset="0"/>
              </a:rPr>
              <a:t>N</a:t>
            </a:r>
          </a:p>
        </p:txBody>
      </p:sp>
      <p:sp>
        <p:nvSpPr>
          <p:cNvPr id="4" name="TextBox 3">
            <a:extLst>
              <a:ext uri="{FF2B5EF4-FFF2-40B4-BE49-F238E27FC236}">
                <a16:creationId xmlns:a16="http://schemas.microsoft.com/office/drawing/2014/main" id="{AD943A9E-378C-4E9E-82B7-7A5E08DFF8FB}"/>
              </a:ext>
            </a:extLst>
          </p:cNvPr>
          <p:cNvSpPr txBox="1"/>
          <p:nvPr/>
        </p:nvSpPr>
        <p:spPr>
          <a:xfrm>
            <a:off x="228458" y="0"/>
            <a:ext cx="8756745" cy="1015663"/>
          </a:xfrm>
          <a:prstGeom prst="rect">
            <a:avLst/>
          </a:prstGeom>
          <a:noFill/>
        </p:spPr>
        <p:txBody>
          <a:bodyPr wrap="square" rtlCol="0">
            <a:spAutoFit/>
          </a:bodyPr>
          <a:lstStyle/>
          <a:p>
            <a:pPr algn="ctr"/>
            <a:r>
              <a:rPr kumimoji="0" lang="en-US" altLang="en-US" sz="3200" b="1" i="0" u="none" strike="noStrike" kern="0" cap="none" spc="0" normalizeH="0" baseline="0" noProof="0" dirty="0">
                <a:ln>
                  <a:noFill/>
                </a:ln>
                <a:solidFill>
                  <a:srgbClr val="FEEC94"/>
                </a:solidFill>
                <a:effectLst>
                  <a:outerShdw blurRad="38100" dist="38100" dir="2700000" algn="tl">
                    <a:srgbClr val="000000"/>
                  </a:outerShdw>
                </a:effectLst>
                <a:uLnTx/>
                <a:uFillTx/>
                <a:latin typeface="Times New Roman"/>
                <a:ea typeface="+mj-ea"/>
                <a:cs typeface="+mj-cs"/>
              </a:rPr>
              <a:t>Preservation Zone Community Meeting</a:t>
            </a:r>
          </a:p>
          <a:p>
            <a:pPr algn="ctr"/>
            <a:r>
              <a:rPr lang="en-US" sz="2800" b="1" kern="0">
                <a:solidFill>
                  <a:srgbClr val="FEEC94"/>
                </a:solidFill>
                <a:effectLst>
                  <a:outerShdw blurRad="38100" dist="38100" dir="2700000" algn="tl">
                    <a:srgbClr val="000000"/>
                  </a:outerShdw>
                </a:effectLst>
                <a:latin typeface="Times New Roman"/>
                <a:ea typeface="+mj-ea"/>
                <a:cs typeface="+mj-cs"/>
              </a:rPr>
              <a:t>Upper Golden Hill</a:t>
            </a:r>
            <a:endParaRPr lang="en-US" sz="2800" dirty="0">
              <a:solidFill>
                <a:schemeClr val="accent2">
                  <a:lumMod val="60000"/>
                  <a:lumOff val="40000"/>
                </a:schemeClr>
              </a:solidFill>
            </a:endParaRPr>
          </a:p>
        </p:txBody>
      </p:sp>
      <p:pic>
        <p:nvPicPr>
          <p:cNvPr id="3" name="Picture 2" descr="Map&#10;&#10;Description automatically generated">
            <a:extLst>
              <a:ext uri="{FF2B5EF4-FFF2-40B4-BE49-F238E27FC236}">
                <a16:creationId xmlns:a16="http://schemas.microsoft.com/office/drawing/2014/main" id="{B9B1A99B-C2AD-CC48-F4AE-07936AB74EC8}"/>
              </a:ext>
            </a:extLst>
          </p:cNvPr>
          <p:cNvPicPr>
            <a:picLocks noChangeAspect="1"/>
          </p:cNvPicPr>
          <p:nvPr/>
        </p:nvPicPr>
        <p:blipFill>
          <a:blip r:embed="rId3"/>
          <a:stretch>
            <a:fillRect/>
          </a:stretch>
        </p:blipFill>
        <p:spPr>
          <a:xfrm>
            <a:off x="2496695" y="1093370"/>
            <a:ext cx="4499851" cy="5734323"/>
          </a:xfrm>
          <a:prstGeom prst="rect">
            <a:avLst/>
          </a:prstGeom>
        </p:spPr>
      </p:pic>
      <p:sp>
        <p:nvSpPr>
          <p:cNvPr id="10" name="Freeform: Shape 9">
            <a:extLst>
              <a:ext uri="{FF2B5EF4-FFF2-40B4-BE49-F238E27FC236}">
                <a16:creationId xmlns:a16="http://schemas.microsoft.com/office/drawing/2014/main" id="{2C9B9DDC-60ED-F377-3BA9-D2280FDB037F}"/>
              </a:ext>
            </a:extLst>
          </p:cNvPr>
          <p:cNvSpPr/>
          <p:nvPr/>
        </p:nvSpPr>
        <p:spPr bwMode="auto">
          <a:xfrm>
            <a:off x="3379304" y="1653871"/>
            <a:ext cx="3148717" cy="3808675"/>
          </a:xfrm>
          <a:custGeom>
            <a:avLst/>
            <a:gdLst>
              <a:gd name="connsiteX0" fmla="*/ 0 w 3148717"/>
              <a:gd name="connsiteY0" fmla="*/ 0 h 3808675"/>
              <a:gd name="connsiteX1" fmla="*/ 3124863 w 3148717"/>
              <a:gd name="connsiteY1" fmla="*/ 7952 h 3808675"/>
              <a:gd name="connsiteX2" fmla="*/ 3148717 w 3148717"/>
              <a:gd name="connsiteY2" fmla="*/ 1327868 h 3808675"/>
              <a:gd name="connsiteX3" fmla="*/ 2727298 w 3148717"/>
              <a:gd name="connsiteY3" fmla="*/ 1343771 h 3808675"/>
              <a:gd name="connsiteX4" fmla="*/ 2687541 w 3148717"/>
              <a:gd name="connsiteY4" fmla="*/ 1510748 h 3808675"/>
              <a:gd name="connsiteX5" fmla="*/ 2035534 w 3148717"/>
              <a:gd name="connsiteY5" fmla="*/ 1566407 h 3808675"/>
              <a:gd name="connsiteX6" fmla="*/ 2122999 w 3148717"/>
              <a:gd name="connsiteY6" fmla="*/ 1868557 h 3808675"/>
              <a:gd name="connsiteX7" fmla="*/ 1956021 w 3148717"/>
              <a:gd name="connsiteY7" fmla="*/ 2480807 h 3808675"/>
              <a:gd name="connsiteX8" fmla="*/ 1590261 w 3148717"/>
              <a:gd name="connsiteY8" fmla="*/ 3116912 h 3808675"/>
              <a:gd name="connsiteX9" fmla="*/ 858741 w 3148717"/>
              <a:gd name="connsiteY9" fmla="*/ 3132814 h 3808675"/>
              <a:gd name="connsiteX10" fmla="*/ 667910 w 3148717"/>
              <a:gd name="connsiteY10" fmla="*/ 3124863 h 3808675"/>
              <a:gd name="connsiteX11" fmla="*/ 31806 w 3148717"/>
              <a:gd name="connsiteY11" fmla="*/ 3808675 h 3808675"/>
              <a:gd name="connsiteX12" fmla="*/ 0 w 3148717"/>
              <a:gd name="connsiteY12" fmla="*/ 0 h 380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8717" h="3808675">
                <a:moveTo>
                  <a:pt x="0" y="0"/>
                </a:moveTo>
                <a:lnTo>
                  <a:pt x="3124863" y="7952"/>
                </a:lnTo>
                <a:lnTo>
                  <a:pt x="3148717" y="1327868"/>
                </a:lnTo>
                <a:lnTo>
                  <a:pt x="2727298" y="1343771"/>
                </a:lnTo>
                <a:lnTo>
                  <a:pt x="2687541" y="1510748"/>
                </a:lnTo>
                <a:lnTo>
                  <a:pt x="2035534" y="1566407"/>
                </a:lnTo>
                <a:lnTo>
                  <a:pt x="2122999" y="1868557"/>
                </a:lnTo>
                <a:lnTo>
                  <a:pt x="1956021" y="2480807"/>
                </a:lnTo>
                <a:lnTo>
                  <a:pt x="1590261" y="3116912"/>
                </a:lnTo>
                <a:lnTo>
                  <a:pt x="858741" y="3132814"/>
                </a:lnTo>
                <a:lnTo>
                  <a:pt x="667910" y="3124863"/>
                </a:lnTo>
                <a:lnTo>
                  <a:pt x="31806" y="3808675"/>
                </a:lnTo>
                <a:lnTo>
                  <a:pt x="0" y="0"/>
                </a:lnTo>
                <a:close/>
              </a:path>
            </a:pathLst>
          </a:custGeom>
          <a:solidFill>
            <a:schemeClr val="accent1">
              <a:alpha val="50000"/>
            </a:scheme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1" name="Star: 5 Points 10">
            <a:extLst>
              <a:ext uri="{FF2B5EF4-FFF2-40B4-BE49-F238E27FC236}">
                <a16:creationId xmlns:a16="http://schemas.microsoft.com/office/drawing/2014/main" id="{92409F7F-276D-1F2B-0A1D-496E9E6A8EF4}"/>
              </a:ext>
            </a:extLst>
          </p:cNvPr>
          <p:cNvSpPr/>
          <p:nvPr/>
        </p:nvSpPr>
        <p:spPr bwMode="auto">
          <a:xfrm>
            <a:off x="4566766" y="1749286"/>
            <a:ext cx="116552" cy="135173"/>
          </a:xfrm>
          <a:prstGeom prst="star5">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2" name="Star: 5 Points 11">
            <a:extLst>
              <a:ext uri="{FF2B5EF4-FFF2-40B4-BE49-F238E27FC236}">
                <a16:creationId xmlns:a16="http://schemas.microsoft.com/office/drawing/2014/main" id="{F855538D-F10C-E570-B4C4-A6BD2BCD6D38}"/>
              </a:ext>
            </a:extLst>
          </p:cNvPr>
          <p:cNvSpPr/>
          <p:nvPr/>
        </p:nvSpPr>
        <p:spPr bwMode="auto">
          <a:xfrm>
            <a:off x="4719171" y="1749286"/>
            <a:ext cx="116552" cy="135173"/>
          </a:xfrm>
          <a:prstGeom prst="star5">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3" name="Star: 5 Points 12">
            <a:extLst>
              <a:ext uri="{FF2B5EF4-FFF2-40B4-BE49-F238E27FC236}">
                <a16:creationId xmlns:a16="http://schemas.microsoft.com/office/drawing/2014/main" id="{C266423C-EE95-5F72-DD5D-B88C38746AEA}"/>
              </a:ext>
            </a:extLst>
          </p:cNvPr>
          <p:cNvSpPr/>
          <p:nvPr/>
        </p:nvSpPr>
        <p:spPr bwMode="auto">
          <a:xfrm>
            <a:off x="5251904" y="2235641"/>
            <a:ext cx="116552" cy="135173"/>
          </a:xfrm>
          <a:prstGeom prst="star5">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4" name="Star: 5 Points 13">
            <a:extLst>
              <a:ext uri="{FF2B5EF4-FFF2-40B4-BE49-F238E27FC236}">
                <a16:creationId xmlns:a16="http://schemas.microsoft.com/office/drawing/2014/main" id="{BC70BCC8-8306-D3A4-476B-932C3C155C4D}"/>
              </a:ext>
            </a:extLst>
          </p:cNvPr>
          <p:cNvSpPr/>
          <p:nvPr/>
        </p:nvSpPr>
        <p:spPr bwMode="auto">
          <a:xfrm>
            <a:off x="5773410" y="2168054"/>
            <a:ext cx="116552" cy="135173"/>
          </a:xfrm>
          <a:prstGeom prst="star5">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5" name="Star: 5 Points 14">
            <a:extLst>
              <a:ext uri="{FF2B5EF4-FFF2-40B4-BE49-F238E27FC236}">
                <a16:creationId xmlns:a16="http://schemas.microsoft.com/office/drawing/2014/main" id="{5EBD9602-BD8F-DEFD-1F67-484F4A79FC51}"/>
              </a:ext>
            </a:extLst>
          </p:cNvPr>
          <p:cNvSpPr/>
          <p:nvPr/>
        </p:nvSpPr>
        <p:spPr bwMode="auto">
          <a:xfrm>
            <a:off x="5752941" y="1757237"/>
            <a:ext cx="116552" cy="135173"/>
          </a:xfrm>
          <a:prstGeom prst="star5">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6" name="Star: 5 Points 15">
            <a:extLst>
              <a:ext uri="{FF2B5EF4-FFF2-40B4-BE49-F238E27FC236}">
                <a16:creationId xmlns:a16="http://schemas.microsoft.com/office/drawing/2014/main" id="{68773DE2-5577-195D-C87D-BDEBE54AD00F}"/>
              </a:ext>
            </a:extLst>
          </p:cNvPr>
          <p:cNvSpPr/>
          <p:nvPr/>
        </p:nvSpPr>
        <p:spPr bwMode="auto">
          <a:xfrm>
            <a:off x="6285678" y="2032881"/>
            <a:ext cx="116552" cy="135173"/>
          </a:xfrm>
          <a:prstGeom prst="star5">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7" name="Star: 5 Points 16">
            <a:extLst>
              <a:ext uri="{FF2B5EF4-FFF2-40B4-BE49-F238E27FC236}">
                <a16:creationId xmlns:a16="http://schemas.microsoft.com/office/drawing/2014/main" id="{C796F0F0-A67C-4D38-04B2-B66D2F3076BE}"/>
              </a:ext>
            </a:extLst>
          </p:cNvPr>
          <p:cNvSpPr/>
          <p:nvPr/>
        </p:nvSpPr>
        <p:spPr bwMode="auto">
          <a:xfrm>
            <a:off x="6281159" y="2813040"/>
            <a:ext cx="116552" cy="135173"/>
          </a:xfrm>
          <a:prstGeom prst="star5">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8" name="Star: 5 Points 17">
            <a:extLst>
              <a:ext uri="{FF2B5EF4-FFF2-40B4-BE49-F238E27FC236}">
                <a16:creationId xmlns:a16="http://schemas.microsoft.com/office/drawing/2014/main" id="{752C2C28-99EE-C3CD-E67F-91A6A781CF71}"/>
              </a:ext>
            </a:extLst>
          </p:cNvPr>
          <p:cNvSpPr/>
          <p:nvPr/>
        </p:nvSpPr>
        <p:spPr bwMode="auto">
          <a:xfrm>
            <a:off x="4513724" y="4660789"/>
            <a:ext cx="116552" cy="135173"/>
          </a:xfrm>
          <a:prstGeom prst="star5">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9" name="Star: 5 Points 18">
            <a:extLst>
              <a:ext uri="{FF2B5EF4-FFF2-40B4-BE49-F238E27FC236}">
                <a16:creationId xmlns:a16="http://schemas.microsoft.com/office/drawing/2014/main" id="{F85034FF-6CAF-7965-D94D-D0814D9D3DCC}"/>
              </a:ext>
            </a:extLst>
          </p:cNvPr>
          <p:cNvSpPr/>
          <p:nvPr/>
        </p:nvSpPr>
        <p:spPr bwMode="auto">
          <a:xfrm>
            <a:off x="3478763" y="3616992"/>
            <a:ext cx="116552" cy="135173"/>
          </a:xfrm>
          <a:prstGeom prst="star5">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8157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A02A2047-4E8E-4A59-8F7C-2EFCA83D2F02}"/>
              </a:ext>
            </a:extLst>
          </p:cNvPr>
          <p:cNvSpPr>
            <a:spLocks noGrp="1" noChangeArrowheads="1"/>
          </p:cNvSpPr>
          <p:nvPr>
            <p:ph type="title"/>
          </p:nvPr>
        </p:nvSpPr>
        <p:spPr/>
        <p:txBody>
          <a:bodyPr/>
          <a:lstStyle/>
          <a:p>
            <a:pPr eaLnBrk="1" hangingPunct="1">
              <a:defRPr/>
            </a:pPr>
            <a:r>
              <a:rPr lang="en-US" altLang="en-US" sz="4000" dirty="0"/>
              <a:t>Residential Preservation Zone</a:t>
            </a:r>
          </a:p>
        </p:txBody>
      </p:sp>
      <p:sp>
        <p:nvSpPr>
          <p:cNvPr id="101379" name="Rectangle 3">
            <a:extLst>
              <a:ext uri="{FF2B5EF4-FFF2-40B4-BE49-F238E27FC236}">
                <a16:creationId xmlns:a16="http://schemas.microsoft.com/office/drawing/2014/main" id="{674577F5-4724-4F67-80B5-2A666325FFFE}"/>
              </a:ext>
            </a:extLst>
          </p:cNvPr>
          <p:cNvSpPr>
            <a:spLocks noGrp="1" noChangeArrowheads="1"/>
          </p:cNvSpPr>
          <p:nvPr>
            <p:ph type="body" sz="half" idx="1"/>
          </p:nvPr>
        </p:nvSpPr>
        <p:spPr>
          <a:xfrm>
            <a:off x="298276" y="1115122"/>
            <a:ext cx="8547448" cy="5070165"/>
          </a:xfrm>
        </p:spPr>
        <p:txBody>
          <a:bodyPr/>
          <a:lstStyle/>
          <a:p>
            <a:pPr algn="ctr" eaLnBrk="1" hangingPunct="1">
              <a:lnSpc>
                <a:spcPct val="80000"/>
              </a:lnSpc>
              <a:buFont typeface="Wingdings" panose="05000000000000000000" pitchFamily="2" charset="2"/>
              <a:buNone/>
              <a:defRPr/>
            </a:pPr>
            <a:endParaRPr lang="en-US" altLang="en-US" sz="1800" b="1" dirty="0"/>
          </a:p>
          <a:p>
            <a:pPr eaLnBrk="1" hangingPunct="1">
              <a:lnSpc>
                <a:spcPct val="80000"/>
              </a:lnSpc>
              <a:spcBef>
                <a:spcPts val="1200"/>
              </a:spcBef>
              <a:defRPr/>
            </a:pPr>
            <a:r>
              <a:rPr lang="en-US" altLang="en-US" sz="2400" b="1" dirty="0"/>
              <a:t>FMC Chapter 15.48 – Landmarks, Landmark Districts, Residential Preservation Zones and Significant Properties</a:t>
            </a:r>
          </a:p>
          <a:p>
            <a:pPr lvl="1" eaLnBrk="1" hangingPunct="1">
              <a:lnSpc>
                <a:spcPct val="80000"/>
              </a:lnSpc>
              <a:spcBef>
                <a:spcPts val="1200"/>
              </a:spcBef>
              <a:defRPr/>
            </a:pPr>
            <a:r>
              <a:rPr lang="en-US" altLang="en-US" sz="2000" b="1" dirty="0"/>
              <a:t>Establishes guidelines for preservation, restoration and protection of historic and cultural resources</a:t>
            </a:r>
          </a:p>
          <a:p>
            <a:pPr lvl="1" eaLnBrk="1" hangingPunct="1">
              <a:lnSpc>
                <a:spcPct val="80000"/>
              </a:lnSpc>
              <a:spcBef>
                <a:spcPts val="1200"/>
              </a:spcBef>
              <a:defRPr/>
            </a:pPr>
            <a:r>
              <a:rPr lang="en-US" altLang="en-US" sz="2000" b="1" dirty="0"/>
              <a:t>What is a Residential Preservation Zone?</a:t>
            </a:r>
          </a:p>
          <a:p>
            <a:pPr lvl="1" eaLnBrk="1" hangingPunct="1">
              <a:lnSpc>
                <a:spcPct val="80000"/>
              </a:lnSpc>
              <a:spcBef>
                <a:spcPts val="1200"/>
              </a:spcBef>
              <a:defRPr/>
            </a:pPr>
            <a:r>
              <a:rPr lang="en-US" altLang="en-US" sz="2000" b="1" dirty="0"/>
              <a:t>How does a Residential Preservation Zone affect my property?</a:t>
            </a:r>
          </a:p>
          <a:p>
            <a:pPr lvl="2" eaLnBrk="1" hangingPunct="1">
              <a:lnSpc>
                <a:spcPct val="80000"/>
              </a:lnSpc>
              <a:spcBef>
                <a:spcPts val="1200"/>
              </a:spcBef>
              <a:defRPr/>
            </a:pPr>
            <a:r>
              <a:rPr lang="en-US" altLang="en-US" sz="1600" b="1" dirty="0"/>
              <a:t>Allows for new development and additions, including Accessory Dwelling Unit</a:t>
            </a:r>
          </a:p>
          <a:p>
            <a:pPr lvl="2" eaLnBrk="1" hangingPunct="1">
              <a:lnSpc>
                <a:spcPct val="80000"/>
              </a:lnSpc>
              <a:spcBef>
                <a:spcPts val="1200"/>
              </a:spcBef>
              <a:defRPr/>
            </a:pPr>
            <a:r>
              <a:rPr lang="en-US" altLang="en-US" sz="1600" b="1" dirty="0"/>
              <a:t>Construction must be in keeping with traditional character of the area</a:t>
            </a:r>
          </a:p>
          <a:p>
            <a:pPr lvl="2" eaLnBrk="1" hangingPunct="1">
              <a:lnSpc>
                <a:spcPct val="80000"/>
              </a:lnSpc>
              <a:spcBef>
                <a:spcPts val="1200"/>
              </a:spcBef>
              <a:defRPr/>
            </a:pPr>
            <a:r>
              <a:rPr lang="en-US" altLang="en-US" sz="1600" b="1" dirty="0"/>
              <a:t>Subject to Design Guidelines and review</a:t>
            </a:r>
          </a:p>
          <a:p>
            <a:pPr lvl="2" eaLnBrk="1" hangingPunct="1">
              <a:lnSpc>
                <a:spcPct val="80000"/>
              </a:lnSpc>
              <a:spcBef>
                <a:spcPts val="1200"/>
              </a:spcBef>
              <a:defRPr/>
            </a:pPr>
            <a:r>
              <a:rPr lang="en-US" altLang="en-US" sz="1600" b="1" dirty="0"/>
              <a:t>Does not allow for two-unit housing development, “Urban Lot Split” (FMC 15.17.130)</a:t>
            </a:r>
          </a:p>
          <a:p>
            <a:pPr lvl="1" eaLnBrk="1" hangingPunct="1">
              <a:lnSpc>
                <a:spcPct val="80000"/>
              </a:lnSpc>
              <a:spcBef>
                <a:spcPts val="1200"/>
              </a:spcBef>
              <a:defRPr/>
            </a:pPr>
            <a:r>
              <a:rPr lang="en-US" altLang="en-US" sz="2000" b="1" dirty="0"/>
              <a:t>Establishes procedure for review of requests for residential preservation zone designation</a:t>
            </a:r>
          </a:p>
          <a:p>
            <a:pPr lvl="1" eaLnBrk="1" hangingPunct="1">
              <a:lnSpc>
                <a:spcPct val="80000"/>
              </a:lnSpc>
              <a:defRPr/>
            </a:pPr>
            <a:endParaRPr lang="en-US" altLang="en-US" sz="2000" b="1" dirty="0">
              <a:solidFill>
                <a:srgbClr val="FFFF66"/>
              </a:solidFill>
            </a:endParaRPr>
          </a:p>
          <a:p>
            <a:pPr lvl="1" eaLnBrk="1" hangingPunct="1">
              <a:lnSpc>
                <a:spcPct val="80000"/>
              </a:lnSpc>
              <a:defRPr/>
            </a:pPr>
            <a:endParaRPr lang="en-US" altLang="en-US" sz="2000" b="1" dirty="0">
              <a:solidFill>
                <a:srgbClr val="FFFF66"/>
              </a:solidFill>
            </a:endParaRPr>
          </a:p>
          <a:p>
            <a:pPr eaLnBrk="1" hangingPunct="1">
              <a:lnSpc>
                <a:spcPct val="80000"/>
              </a:lnSpc>
              <a:defRPr/>
            </a:pPr>
            <a:endParaRPr lang="en-US" alt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a:extLst>
              <a:ext uri="{FF2B5EF4-FFF2-40B4-BE49-F238E27FC236}">
                <a16:creationId xmlns:a16="http://schemas.microsoft.com/office/drawing/2014/main" id="{D6002528-39E1-44CA-A8A0-84449B63510E}"/>
              </a:ext>
            </a:extLst>
          </p:cNvPr>
          <p:cNvSpPr>
            <a:spLocks noGrp="1" noChangeArrowheads="1"/>
          </p:cNvSpPr>
          <p:nvPr>
            <p:ph type="body" sz="half" idx="1"/>
          </p:nvPr>
        </p:nvSpPr>
        <p:spPr>
          <a:xfrm>
            <a:off x="130145" y="1438534"/>
            <a:ext cx="8601075" cy="1216025"/>
          </a:xfrm>
        </p:spPr>
        <p:txBody>
          <a:bodyPr/>
          <a:lstStyle/>
          <a:p>
            <a:pPr eaLnBrk="1" hangingPunct="1">
              <a:buFont typeface="Wingdings" panose="05000000000000000000" pitchFamily="2" charset="2"/>
              <a:buNone/>
              <a:defRPr/>
            </a:pPr>
            <a:r>
              <a:rPr lang="en-US" altLang="en-US" sz="2800" b="1" dirty="0">
                <a:solidFill>
                  <a:srgbClr val="FFFF00"/>
                </a:solidFill>
              </a:rPr>
              <a:t>15.17.050</a:t>
            </a:r>
            <a:r>
              <a:rPr lang="en-US" altLang="en-US" sz="2800" b="1" dirty="0"/>
              <a:t>      </a:t>
            </a:r>
            <a:r>
              <a:rPr lang="en-US" altLang="en-US" sz="2400" b="1" dirty="0"/>
              <a:t>Site development standards (R-1, R-1P, R-2, R   		 and R-2P zone classifications</a:t>
            </a:r>
          </a:p>
          <a:p>
            <a:pPr marL="573088" indent="-339725" eaLnBrk="1" hangingPunct="1">
              <a:defRPr/>
            </a:pPr>
            <a:r>
              <a:rPr lang="en-US" altLang="en-US" sz="2000" b="1" dirty="0"/>
              <a:t>Building setbacks (front yard 15-25 feet)</a:t>
            </a:r>
          </a:p>
          <a:p>
            <a:pPr marL="573088" indent="-339725" eaLnBrk="1" hangingPunct="1">
              <a:defRPr/>
            </a:pPr>
            <a:r>
              <a:rPr lang="en-US" altLang="en-US" sz="2000" b="1" dirty="0"/>
              <a:t>Garage parking</a:t>
            </a:r>
          </a:p>
          <a:p>
            <a:pPr marL="573088" indent="-339725" eaLnBrk="1" hangingPunct="1">
              <a:defRPr/>
            </a:pPr>
            <a:r>
              <a:rPr lang="en-US" altLang="en-US" sz="2000" b="1" dirty="0"/>
              <a:t>Maximum floor area – 50 percent of lot size </a:t>
            </a:r>
          </a:p>
          <a:p>
            <a:pPr eaLnBrk="1" hangingPunct="1">
              <a:buClr>
                <a:srgbClr val="FFFF00"/>
              </a:buClr>
              <a:defRPr/>
            </a:pPr>
            <a:endParaRPr lang="en-US" altLang="en-US" sz="2000" b="1" dirty="0"/>
          </a:p>
          <a:p>
            <a:pPr marL="0" indent="0" eaLnBrk="1" hangingPunct="1">
              <a:buClr>
                <a:srgbClr val="FFFF00"/>
              </a:buClr>
              <a:buNone/>
              <a:defRPr/>
            </a:pPr>
            <a:r>
              <a:rPr lang="en-US" altLang="en-US" sz="2800" b="1" dirty="0"/>
              <a:t> </a:t>
            </a:r>
          </a:p>
          <a:p>
            <a:pPr eaLnBrk="1" hangingPunct="1">
              <a:buFont typeface="Wingdings" panose="05000000000000000000" pitchFamily="2" charset="2"/>
              <a:buNone/>
              <a:defRPr/>
            </a:pPr>
            <a:endParaRPr lang="en-US" altLang="en-US" sz="2800" b="1" dirty="0">
              <a:hlinkClick r:id="rId3"/>
            </a:endParaRPr>
          </a:p>
        </p:txBody>
      </p:sp>
      <p:sp>
        <p:nvSpPr>
          <p:cNvPr id="9219" name="Rectangle 1">
            <a:extLst>
              <a:ext uri="{FF2B5EF4-FFF2-40B4-BE49-F238E27FC236}">
                <a16:creationId xmlns:a16="http://schemas.microsoft.com/office/drawing/2014/main" id="{5C85A2DB-5A02-4C3E-9D9E-C49E4F0AEA30}"/>
              </a:ext>
            </a:extLst>
          </p:cNvPr>
          <p:cNvSpPr>
            <a:spLocks noChangeArrowheads="1"/>
          </p:cNvSpPr>
          <p:nvPr/>
        </p:nvSpPr>
        <p:spPr bwMode="auto">
          <a:xfrm>
            <a:off x="2223654" y="272209"/>
            <a:ext cx="4696692"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lnSpc>
                <a:spcPct val="90000"/>
              </a:lnSpc>
              <a:spcBef>
                <a:spcPct val="0"/>
              </a:spcBef>
              <a:buClrTx/>
              <a:buSzTx/>
              <a:buFont typeface="Wingdings" panose="05000000000000000000" pitchFamily="2" charset="2"/>
              <a:buNone/>
            </a:pPr>
            <a:r>
              <a:rPr lang="en-US" altLang="en-US" sz="2000" b="1" dirty="0">
                <a:solidFill>
                  <a:srgbClr val="FFFF66"/>
                </a:solidFill>
              </a:rPr>
              <a:t> FMC Chapter 15.17</a:t>
            </a:r>
            <a:br>
              <a:rPr lang="en-US" altLang="en-US" sz="2000" b="1" dirty="0"/>
            </a:br>
            <a:r>
              <a:rPr lang="en-US" altLang="en-US" sz="1800" b="1" dirty="0"/>
              <a:t>RESIDENTIAL ZONE CLASSIFICATIONS</a:t>
            </a:r>
          </a:p>
        </p:txBody>
      </p:sp>
      <p:sp>
        <p:nvSpPr>
          <p:cNvPr id="8" name="Rectangle 10">
            <a:extLst>
              <a:ext uri="{FF2B5EF4-FFF2-40B4-BE49-F238E27FC236}">
                <a16:creationId xmlns:a16="http://schemas.microsoft.com/office/drawing/2014/main" id="{ABCC1633-1B48-44C8-ABD1-7D379E5C326A}"/>
              </a:ext>
            </a:extLst>
          </p:cNvPr>
          <p:cNvSpPr>
            <a:spLocks noChangeArrowheads="1"/>
          </p:cNvSpPr>
          <p:nvPr/>
        </p:nvSpPr>
        <p:spPr bwMode="auto">
          <a:xfrm>
            <a:off x="213272" y="3820884"/>
            <a:ext cx="9001125" cy="128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Times New Roman" pitchFamily="18" charset="0"/>
              </a:defRPr>
            </a:lvl1pPr>
            <a:lvl2pPr marL="742950" indent="-285750">
              <a:spcBef>
                <a:spcPct val="20000"/>
              </a:spcBef>
              <a:buClr>
                <a:schemeClr val="tx2"/>
              </a:buClr>
              <a:buSzPct val="60000"/>
              <a:buFont typeface="Wingdings" pitchFamily="2" charset="2"/>
              <a:buChar char="n"/>
              <a:defRPr sz="2400">
                <a:solidFill>
                  <a:schemeClr val="tx1"/>
                </a:solidFill>
                <a:effectLst>
                  <a:outerShdw blurRad="38100" dist="38100" dir="2700000" algn="tl">
                    <a:srgbClr val="000000"/>
                  </a:outerShdw>
                </a:effectLst>
                <a:latin typeface="Times New Roman" pitchFamily="18" charset="0"/>
              </a:defRPr>
            </a:lvl2pPr>
            <a:lvl3pPr marL="1143000" indent="-228600">
              <a:spcBef>
                <a:spcPct val="20000"/>
              </a:spcBef>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Times New Roman" pitchFamily="18" charset="0"/>
              </a:defRPr>
            </a:lvl3pPr>
            <a:lvl4pPr marL="1600200" indent="-228600">
              <a:spcBef>
                <a:spcPct val="20000"/>
              </a:spcBef>
              <a:buClr>
                <a:schemeClr val="tx1"/>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4pPr>
            <a:lvl5pPr marL="2057400" indent="-228600">
              <a:spcBef>
                <a:spcPct val="20000"/>
              </a:spcBef>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5pPr>
            <a:lvl6pPr marL="25146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6pPr>
            <a:lvl7pPr marL="29718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7pPr>
            <a:lvl8pPr marL="34290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8pPr>
            <a:lvl9pPr marL="38862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9pPr>
          </a:lstStyle>
          <a:p>
            <a:pPr>
              <a:buFont typeface="Wingdings" pitchFamily="2" charset="2"/>
              <a:buNone/>
              <a:defRPr/>
            </a:pPr>
            <a:r>
              <a:rPr lang="en-US" altLang="en-US" b="1" kern="0" dirty="0">
                <a:solidFill>
                  <a:srgbClr val="FFFF00"/>
                </a:solidFill>
                <a:latin typeface="Times New Roman"/>
                <a:cs typeface="+mn-cs"/>
              </a:rPr>
              <a:t>15.17.060</a:t>
            </a:r>
            <a:r>
              <a:rPr kumimoji="0" lang="en-US" altLang="en-US" sz="2800" b="1" i="0"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a:cs typeface="+mn-cs"/>
              </a:rPr>
              <a:t> </a:t>
            </a:r>
            <a:r>
              <a:rPr kumimoji="0" lang="en-US" altLang="en-US" sz="2800" b="1" i="0" strike="noStrike" kern="0" cap="none" spc="0" normalizeH="0" baseline="0" noProof="0" dirty="0">
                <a:ln>
                  <a:noFill/>
                </a:ln>
                <a:solidFill>
                  <a:schemeClr val="accent2">
                    <a:lumMod val="20000"/>
                    <a:lumOff val="80000"/>
                  </a:schemeClr>
                </a:solidFill>
                <a:effectLst>
                  <a:outerShdw blurRad="38100" dist="38100" dir="2700000" algn="tl">
                    <a:srgbClr val="000000"/>
                  </a:outerShdw>
                </a:effectLst>
                <a:uLnTx/>
                <a:uFillTx/>
                <a:latin typeface="Times New Roman"/>
                <a:cs typeface="+mn-cs"/>
              </a:rPr>
              <a:t>  </a:t>
            </a:r>
            <a:r>
              <a:rPr lang="en-US" altLang="en-US" sz="2400" b="1" dirty="0">
                <a:cs typeface="+mn-cs"/>
              </a:rPr>
              <a:t>Additional Development Standards for        		           preservation zones</a:t>
            </a:r>
          </a:p>
          <a:p>
            <a:pPr>
              <a:buClr>
                <a:schemeClr val="tx2">
                  <a:lumMod val="75000"/>
                </a:schemeClr>
              </a:buClr>
              <a:defRPr/>
            </a:pPr>
            <a:r>
              <a:rPr lang="en-US" altLang="en-US" sz="2000" b="1" dirty="0"/>
              <a:t>20-foot front yard setback encouraged </a:t>
            </a:r>
          </a:p>
          <a:p>
            <a:pPr>
              <a:buClr>
                <a:schemeClr val="tx2">
                  <a:lumMod val="75000"/>
                </a:schemeClr>
              </a:buClr>
              <a:defRPr/>
            </a:pPr>
            <a:r>
              <a:rPr lang="en-US" altLang="en-US" sz="2000" b="1" dirty="0"/>
              <a:t>Half of required parking may be carport, paved space </a:t>
            </a:r>
          </a:p>
          <a:p>
            <a:pPr>
              <a:buClr>
                <a:schemeClr val="tx2">
                  <a:lumMod val="75000"/>
                </a:schemeClr>
              </a:buClr>
              <a:defRPr/>
            </a:pPr>
            <a:r>
              <a:rPr lang="en-US" altLang="en-US" sz="2000" b="1" dirty="0"/>
              <a:t>New driveway for open parking space discouraged (Director approval)</a:t>
            </a:r>
          </a:p>
          <a:p>
            <a:pPr>
              <a:buClr>
                <a:schemeClr val="tx2">
                  <a:lumMod val="75000"/>
                </a:schemeClr>
              </a:buClr>
              <a:defRPr/>
            </a:pPr>
            <a:r>
              <a:rPr lang="en-US" sz="2000" b="1" dirty="0">
                <a:effectLst>
                  <a:outerShdw blurRad="38100" dist="38100" dir="2700000" algn="tl">
                    <a:srgbClr val="000000">
                      <a:alpha val="43137"/>
                    </a:srgbClr>
                  </a:outerShdw>
                </a:effectLst>
                <a:cs typeface="Times New Roman" panose="02020603050405020304" pitchFamily="18" charset="0"/>
              </a:rPr>
              <a:t>F</a:t>
            </a:r>
            <a:r>
              <a:rPr lang="en-US" sz="2000" b="1" i="0" dirty="0">
                <a:effectLst>
                  <a:outerShdw blurRad="38100" dist="38100" dir="2700000" algn="tl">
                    <a:srgbClr val="000000">
                      <a:alpha val="43137"/>
                    </a:srgbClr>
                  </a:outerShdw>
                </a:effectLst>
                <a:cs typeface="Times New Roman" panose="02020603050405020304" pitchFamily="18" charset="0"/>
              </a:rPr>
              <a:t>loor area limited to 40 percent of lot area where a dwelling unit is preserved and limited to 35 percent of lot area where no existing dwelling units are preserved.</a:t>
            </a:r>
            <a:r>
              <a:rPr lang="en-US" altLang="en-US" sz="2000" b="1" dirty="0">
                <a:effectLst>
                  <a:outerShdw blurRad="38100" dist="38100" dir="2700000" algn="tl">
                    <a:srgbClr val="000000">
                      <a:alpha val="43137"/>
                    </a:srgbClr>
                  </a:outerShdw>
                </a:effectLst>
                <a:cs typeface="Times New Roman" panose="02020603050405020304" pitchFamily="18" charset="0"/>
              </a:rPr>
              <a:t> </a:t>
            </a:r>
          </a:p>
          <a:p>
            <a:pPr>
              <a:buClr>
                <a:schemeClr val="tx2">
                  <a:lumMod val="75000"/>
                </a:schemeClr>
              </a:buClr>
              <a:defRPr/>
            </a:pPr>
            <a:endParaRPr lang="en-US" altLang="en-US" sz="2000" b="1" dirty="0"/>
          </a:p>
          <a:p>
            <a:pPr>
              <a:buClr>
                <a:schemeClr val="tx2">
                  <a:lumMod val="75000"/>
                </a:schemeClr>
              </a:buClr>
              <a:defRPr/>
            </a:pPr>
            <a:endParaRPr lang="en-US" altLang="en-US" b="1" dirty="0">
              <a:cs typeface="+mn-cs"/>
            </a:endParaRPr>
          </a:p>
          <a:p>
            <a:pPr>
              <a:buFont typeface="Wingdings" pitchFamily="2" charset="2"/>
              <a:buNone/>
              <a:defRPr/>
            </a:pPr>
            <a:endParaRPr lang="en-US" altLang="en-US" b="1" dirty="0">
              <a:cs typeface="+mn-cs"/>
            </a:endParaRPr>
          </a:p>
          <a:p>
            <a:pPr marL="0" indent="0">
              <a:buNone/>
              <a:defRPr/>
            </a:pPr>
            <a:endParaRPr lang="en-US" altLang="en-US" b="1" dirty="0">
              <a:cs typeface="+mn-cs"/>
              <a:hlinkClick r:id="rId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7" name="Rectangle 5">
            <a:extLst>
              <a:ext uri="{FF2B5EF4-FFF2-40B4-BE49-F238E27FC236}">
                <a16:creationId xmlns:a16="http://schemas.microsoft.com/office/drawing/2014/main" id="{546D7E95-031D-43F3-B30F-799C09BA24E8}"/>
              </a:ext>
            </a:extLst>
          </p:cNvPr>
          <p:cNvSpPr>
            <a:spLocks noChangeArrowheads="1"/>
          </p:cNvSpPr>
          <p:nvPr/>
        </p:nvSpPr>
        <p:spPr bwMode="auto">
          <a:xfrm>
            <a:off x="285750" y="1371600"/>
            <a:ext cx="8601075"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Times New Roman" pitchFamily="18" charset="0"/>
              </a:defRPr>
            </a:lvl1pPr>
            <a:lvl2pPr marL="742950" indent="-285750">
              <a:spcBef>
                <a:spcPct val="20000"/>
              </a:spcBef>
              <a:buClr>
                <a:schemeClr val="tx2"/>
              </a:buClr>
              <a:buSzPct val="60000"/>
              <a:buFont typeface="Wingdings" pitchFamily="2" charset="2"/>
              <a:buChar char="n"/>
              <a:defRPr sz="2400">
                <a:solidFill>
                  <a:schemeClr val="tx1"/>
                </a:solidFill>
                <a:effectLst>
                  <a:outerShdw blurRad="38100" dist="38100" dir="2700000" algn="tl">
                    <a:srgbClr val="000000"/>
                  </a:outerShdw>
                </a:effectLst>
                <a:latin typeface="Times New Roman" pitchFamily="18" charset="0"/>
              </a:defRPr>
            </a:lvl2pPr>
            <a:lvl3pPr marL="1143000" indent="-228600">
              <a:spcBef>
                <a:spcPct val="20000"/>
              </a:spcBef>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Times New Roman" pitchFamily="18" charset="0"/>
              </a:defRPr>
            </a:lvl3pPr>
            <a:lvl4pPr marL="1600200" indent="-228600">
              <a:spcBef>
                <a:spcPct val="20000"/>
              </a:spcBef>
              <a:buClr>
                <a:schemeClr val="tx1"/>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4pPr>
            <a:lvl5pPr marL="2057400" indent="-228600">
              <a:spcBef>
                <a:spcPct val="20000"/>
              </a:spcBef>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5pPr>
            <a:lvl6pPr marL="25146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6pPr>
            <a:lvl7pPr marL="29718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7pPr>
            <a:lvl8pPr marL="34290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8pPr>
            <a:lvl9pPr marL="38862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9pPr>
          </a:lstStyle>
          <a:p>
            <a:pPr>
              <a:buFont typeface="Wingdings" pitchFamily="2" charset="2"/>
              <a:buNone/>
              <a:defRPr/>
            </a:pPr>
            <a:r>
              <a:rPr lang="en-US" altLang="en-US" sz="2400" b="1" dirty="0">
                <a:cs typeface="+mn-cs"/>
                <a:hlinkClick r:id="rId3"/>
              </a:rPr>
              <a:t>15.17.060.A.</a:t>
            </a:r>
            <a:r>
              <a:rPr lang="en-US" altLang="en-US" sz="2400" b="1" dirty="0">
                <a:cs typeface="+mn-cs"/>
              </a:rPr>
              <a:t>     Project to comply with the Design Guidelines for Residential Preservation Zones</a:t>
            </a:r>
            <a:endParaRPr lang="en-US" altLang="en-US" sz="2400" b="1" dirty="0">
              <a:cs typeface="+mn-cs"/>
              <a:hlinkClick r:id="rId4"/>
            </a:endParaRPr>
          </a:p>
        </p:txBody>
      </p:sp>
      <p:sp>
        <p:nvSpPr>
          <p:cNvPr id="146438" name="Rectangle 6">
            <a:extLst>
              <a:ext uri="{FF2B5EF4-FFF2-40B4-BE49-F238E27FC236}">
                <a16:creationId xmlns:a16="http://schemas.microsoft.com/office/drawing/2014/main" id="{C2C96F1F-53CE-4319-9805-B341BA215701}"/>
              </a:ext>
            </a:extLst>
          </p:cNvPr>
          <p:cNvSpPr>
            <a:spLocks noChangeArrowheads="1"/>
          </p:cNvSpPr>
          <p:nvPr/>
        </p:nvSpPr>
        <p:spPr bwMode="auto">
          <a:xfrm>
            <a:off x="285750" y="2222500"/>
            <a:ext cx="8713788"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Times New Roman" pitchFamily="18" charset="0"/>
              </a:defRPr>
            </a:lvl1pPr>
            <a:lvl2pPr marL="742950" indent="-285750">
              <a:spcBef>
                <a:spcPct val="20000"/>
              </a:spcBef>
              <a:buClr>
                <a:schemeClr val="tx2"/>
              </a:buClr>
              <a:buSzPct val="60000"/>
              <a:buFont typeface="Wingdings" pitchFamily="2" charset="2"/>
              <a:buChar char="n"/>
              <a:defRPr sz="2400">
                <a:solidFill>
                  <a:schemeClr val="tx1"/>
                </a:solidFill>
                <a:effectLst>
                  <a:outerShdw blurRad="38100" dist="38100" dir="2700000" algn="tl">
                    <a:srgbClr val="000000"/>
                  </a:outerShdw>
                </a:effectLst>
                <a:latin typeface="Times New Roman" pitchFamily="18" charset="0"/>
              </a:defRPr>
            </a:lvl2pPr>
            <a:lvl3pPr marL="1143000" indent="-228600">
              <a:spcBef>
                <a:spcPct val="20000"/>
              </a:spcBef>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Times New Roman" pitchFamily="18" charset="0"/>
              </a:defRPr>
            </a:lvl3pPr>
            <a:lvl4pPr marL="1600200" indent="-228600">
              <a:spcBef>
                <a:spcPct val="20000"/>
              </a:spcBef>
              <a:buClr>
                <a:schemeClr val="tx1"/>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4pPr>
            <a:lvl5pPr marL="2057400" indent="-228600">
              <a:spcBef>
                <a:spcPct val="20000"/>
              </a:spcBef>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5pPr>
            <a:lvl6pPr marL="25146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6pPr>
            <a:lvl7pPr marL="29718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7pPr>
            <a:lvl8pPr marL="34290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8pPr>
            <a:lvl9pPr marL="38862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9pPr>
          </a:lstStyle>
          <a:p>
            <a:pPr>
              <a:buFont typeface="Wingdings" pitchFamily="2" charset="2"/>
              <a:buNone/>
              <a:defRPr/>
            </a:pPr>
            <a:r>
              <a:rPr lang="en-US" altLang="en-US" sz="2400" b="1" dirty="0">
                <a:cs typeface="+mn-cs"/>
                <a:hlinkClick r:id="rId3"/>
              </a:rPr>
              <a:t>15.17.060.B.</a:t>
            </a:r>
            <a:r>
              <a:rPr lang="en-US" altLang="en-US" sz="2400" b="1" dirty="0">
                <a:cs typeface="+mn-cs"/>
              </a:rPr>
              <a:t>     All proposed development is subject to review, except repainting and exterior repair.</a:t>
            </a:r>
            <a:endParaRPr lang="en-US" altLang="en-US" sz="2400" b="1" dirty="0">
              <a:cs typeface="+mn-cs"/>
              <a:hlinkClick r:id="rId4"/>
            </a:endParaRPr>
          </a:p>
        </p:txBody>
      </p:sp>
      <p:sp>
        <p:nvSpPr>
          <p:cNvPr id="146435" name="Rectangle 3">
            <a:extLst>
              <a:ext uri="{FF2B5EF4-FFF2-40B4-BE49-F238E27FC236}">
                <a16:creationId xmlns:a16="http://schemas.microsoft.com/office/drawing/2014/main" id="{6C08C868-65D4-47A9-907C-4470F0BA68D4}"/>
              </a:ext>
            </a:extLst>
          </p:cNvPr>
          <p:cNvSpPr>
            <a:spLocks noChangeArrowheads="1"/>
          </p:cNvSpPr>
          <p:nvPr/>
        </p:nvSpPr>
        <p:spPr bwMode="auto">
          <a:xfrm>
            <a:off x="285750" y="161925"/>
            <a:ext cx="8601075"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Times New Roman" pitchFamily="18" charset="0"/>
              </a:defRPr>
            </a:lvl1pPr>
            <a:lvl2pPr marL="742950" indent="-285750">
              <a:spcBef>
                <a:spcPct val="20000"/>
              </a:spcBef>
              <a:buClr>
                <a:schemeClr val="tx2"/>
              </a:buClr>
              <a:buSzPct val="60000"/>
              <a:buFont typeface="Wingdings" pitchFamily="2" charset="2"/>
              <a:buChar char="n"/>
              <a:defRPr sz="2400">
                <a:solidFill>
                  <a:schemeClr val="tx1"/>
                </a:solidFill>
                <a:effectLst>
                  <a:outerShdw blurRad="38100" dist="38100" dir="2700000" algn="tl">
                    <a:srgbClr val="000000"/>
                  </a:outerShdw>
                </a:effectLst>
                <a:latin typeface="Times New Roman" pitchFamily="18" charset="0"/>
              </a:defRPr>
            </a:lvl2pPr>
            <a:lvl3pPr marL="1143000" indent="-228600">
              <a:spcBef>
                <a:spcPct val="20000"/>
              </a:spcBef>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Times New Roman" pitchFamily="18" charset="0"/>
              </a:defRPr>
            </a:lvl3pPr>
            <a:lvl4pPr marL="1600200" indent="-228600">
              <a:spcBef>
                <a:spcPct val="20000"/>
              </a:spcBef>
              <a:buClr>
                <a:schemeClr val="tx1"/>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4pPr>
            <a:lvl5pPr marL="2057400" indent="-228600">
              <a:spcBef>
                <a:spcPct val="20000"/>
              </a:spcBef>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5pPr>
            <a:lvl6pPr marL="25146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6pPr>
            <a:lvl7pPr marL="29718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7pPr>
            <a:lvl8pPr marL="34290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8pPr>
            <a:lvl9pPr marL="38862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9pPr>
          </a:lstStyle>
          <a:p>
            <a:pPr>
              <a:buFont typeface="Wingdings" pitchFamily="2" charset="2"/>
              <a:buNone/>
              <a:defRPr/>
            </a:pPr>
            <a:r>
              <a:rPr lang="en-US" altLang="en-US" b="1" dirty="0">
                <a:cs typeface="+mn-cs"/>
              </a:rPr>
              <a:t>City Review for residential preservation zone projects </a:t>
            </a:r>
          </a:p>
          <a:p>
            <a:pPr algn="ctr">
              <a:buFont typeface="Wingdings" pitchFamily="2" charset="2"/>
              <a:buNone/>
              <a:defRPr/>
            </a:pPr>
            <a:r>
              <a:rPr lang="en-US" altLang="en-US" b="1" dirty="0">
                <a:cs typeface="+mn-cs"/>
              </a:rPr>
              <a:t>(R-1P, R-2P and R-3P).</a:t>
            </a:r>
            <a:endParaRPr lang="en-US" altLang="en-US" b="1" dirty="0">
              <a:cs typeface="+mn-cs"/>
              <a:hlinkClick r:id="rId4"/>
            </a:endParaRPr>
          </a:p>
        </p:txBody>
      </p:sp>
      <p:sp>
        <p:nvSpPr>
          <p:cNvPr id="146439" name="Rectangle 7">
            <a:extLst>
              <a:ext uri="{FF2B5EF4-FFF2-40B4-BE49-F238E27FC236}">
                <a16:creationId xmlns:a16="http://schemas.microsoft.com/office/drawing/2014/main" id="{4D34562D-7591-4DB6-BA07-0E39EBB6DB46}"/>
              </a:ext>
            </a:extLst>
          </p:cNvPr>
          <p:cNvSpPr>
            <a:spLocks noChangeArrowheads="1"/>
          </p:cNvSpPr>
          <p:nvPr/>
        </p:nvSpPr>
        <p:spPr bwMode="auto">
          <a:xfrm>
            <a:off x="285750" y="3213100"/>
            <a:ext cx="8548688"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Times New Roman" pitchFamily="18" charset="0"/>
              </a:defRPr>
            </a:lvl1pPr>
            <a:lvl2pPr marL="742950" indent="-285750">
              <a:spcBef>
                <a:spcPct val="20000"/>
              </a:spcBef>
              <a:buClr>
                <a:schemeClr val="tx2"/>
              </a:buClr>
              <a:buSzPct val="60000"/>
              <a:buFont typeface="Wingdings" pitchFamily="2" charset="2"/>
              <a:buChar char="n"/>
              <a:defRPr sz="2400">
                <a:solidFill>
                  <a:schemeClr val="tx1"/>
                </a:solidFill>
                <a:effectLst>
                  <a:outerShdw blurRad="38100" dist="38100" dir="2700000" algn="tl">
                    <a:srgbClr val="000000"/>
                  </a:outerShdw>
                </a:effectLst>
                <a:latin typeface="Times New Roman" pitchFamily="18" charset="0"/>
              </a:defRPr>
            </a:lvl2pPr>
            <a:lvl3pPr marL="1143000" indent="-228600">
              <a:spcBef>
                <a:spcPct val="20000"/>
              </a:spcBef>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Times New Roman" pitchFamily="18" charset="0"/>
              </a:defRPr>
            </a:lvl3pPr>
            <a:lvl4pPr marL="1600200" indent="-228600">
              <a:spcBef>
                <a:spcPct val="20000"/>
              </a:spcBef>
              <a:buClr>
                <a:schemeClr val="tx1"/>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4pPr>
            <a:lvl5pPr marL="2057400" indent="-228600">
              <a:spcBef>
                <a:spcPct val="20000"/>
              </a:spcBef>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5pPr>
            <a:lvl6pPr marL="25146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6pPr>
            <a:lvl7pPr marL="29718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7pPr>
            <a:lvl8pPr marL="34290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8pPr>
            <a:lvl9pPr marL="38862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9pPr>
          </a:lstStyle>
          <a:p>
            <a:pPr>
              <a:buFont typeface="Wingdings" pitchFamily="2" charset="2"/>
              <a:buNone/>
              <a:defRPr/>
            </a:pPr>
            <a:r>
              <a:rPr lang="en-US" altLang="en-US" sz="2400" b="1" dirty="0">
                <a:cs typeface="+mn-cs"/>
                <a:hlinkClick r:id="rId3"/>
              </a:rPr>
              <a:t>15.17.060.B.1</a:t>
            </a:r>
            <a:r>
              <a:rPr lang="en-US" altLang="en-US" sz="2400" b="1" dirty="0">
                <a:cs typeface="+mn-cs"/>
              </a:rPr>
              <a:t>     Director Review: Minor Alterations</a:t>
            </a:r>
            <a:endParaRPr lang="en-US" altLang="en-US" sz="2400" b="1" dirty="0">
              <a:cs typeface="+mn-cs"/>
              <a:hlinkClick r:id="rId4"/>
            </a:endParaRPr>
          </a:p>
        </p:txBody>
      </p:sp>
      <p:sp>
        <p:nvSpPr>
          <p:cNvPr id="146440" name="Rectangle 8">
            <a:extLst>
              <a:ext uri="{FF2B5EF4-FFF2-40B4-BE49-F238E27FC236}">
                <a16:creationId xmlns:a16="http://schemas.microsoft.com/office/drawing/2014/main" id="{E99036FF-D1DA-43F9-AEE4-9FE4652B1F62}"/>
              </a:ext>
            </a:extLst>
          </p:cNvPr>
          <p:cNvSpPr>
            <a:spLocks noChangeArrowheads="1"/>
          </p:cNvSpPr>
          <p:nvPr/>
        </p:nvSpPr>
        <p:spPr bwMode="auto">
          <a:xfrm>
            <a:off x="300038" y="4032250"/>
            <a:ext cx="8482012"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Times New Roman" pitchFamily="18" charset="0"/>
              </a:defRPr>
            </a:lvl1pPr>
            <a:lvl2pPr marL="742950" indent="-285750">
              <a:spcBef>
                <a:spcPct val="20000"/>
              </a:spcBef>
              <a:buClr>
                <a:schemeClr val="tx2"/>
              </a:buClr>
              <a:buSzPct val="60000"/>
              <a:buFont typeface="Wingdings" pitchFamily="2" charset="2"/>
              <a:buChar char="n"/>
              <a:defRPr sz="2400">
                <a:solidFill>
                  <a:schemeClr val="tx1"/>
                </a:solidFill>
                <a:effectLst>
                  <a:outerShdw blurRad="38100" dist="38100" dir="2700000" algn="tl">
                    <a:srgbClr val="000000"/>
                  </a:outerShdw>
                </a:effectLst>
                <a:latin typeface="Times New Roman" pitchFamily="18" charset="0"/>
              </a:defRPr>
            </a:lvl2pPr>
            <a:lvl3pPr marL="1143000" indent="-228600">
              <a:spcBef>
                <a:spcPct val="20000"/>
              </a:spcBef>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Times New Roman" pitchFamily="18" charset="0"/>
              </a:defRPr>
            </a:lvl3pPr>
            <a:lvl4pPr marL="1600200" indent="-228600">
              <a:spcBef>
                <a:spcPct val="20000"/>
              </a:spcBef>
              <a:buClr>
                <a:schemeClr val="tx1"/>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4pPr>
            <a:lvl5pPr marL="2057400" indent="-228600">
              <a:spcBef>
                <a:spcPct val="20000"/>
              </a:spcBef>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5pPr>
            <a:lvl6pPr marL="25146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6pPr>
            <a:lvl7pPr marL="29718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7pPr>
            <a:lvl8pPr marL="34290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8pPr>
            <a:lvl9pPr marL="38862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9pPr>
          </a:lstStyle>
          <a:p>
            <a:pPr>
              <a:buFont typeface="Wingdings" pitchFamily="2" charset="2"/>
              <a:buNone/>
              <a:defRPr/>
            </a:pPr>
            <a:r>
              <a:rPr lang="en-US" altLang="en-US" sz="2400" b="1" dirty="0">
                <a:cs typeface="+mn-cs"/>
                <a:hlinkClick r:id="rId3"/>
              </a:rPr>
              <a:t>15.17.060.B.2</a:t>
            </a:r>
            <a:r>
              <a:rPr lang="en-US" altLang="en-US" sz="2400" b="1" dirty="0">
                <a:cs typeface="+mn-cs"/>
              </a:rPr>
              <a:t>     Site Plan Review:  Additional dwelling (ADU), additions more than 50 percent of existing floor area, additions more than 500 square feet, or addition readily visible from public street.</a:t>
            </a:r>
          </a:p>
          <a:p>
            <a:pPr>
              <a:buFont typeface="Wingdings" pitchFamily="2" charset="2"/>
              <a:buNone/>
              <a:defRPr/>
            </a:pPr>
            <a:r>
              <a:rPr lang="en-US" altLang="en-US" sz="2400" b="1" dirty="0">
                <a:cs typeface="+mn-cs"/>
              </a:rPr>
              <a:t> </a:t>
            </a:r>
            <a:endParaRPr lang="en-US" altLang="en-US" sz="2400" b="1" dirty="0">
              <a:cs typeface="+mn-cs"/>
              <a:hlinkClick r:id="rId4"/>
            </a:endParaRPr>
          </a:p>
        </p:txBody>
      </p:sp>
      <p:sp>
        <p:nvSpPr>
          <p:cNvPr id="146441" name="Rectangle 9">
            <a:extLst>
              <a:ext uri="{FF2B5EF4-FFF2-40B4-BE49-F238E27FC236}">
                <a16:creationId xmlns:a16="http://schemas.microsoft.com/office/drawing/2014/main" id="{47E79DF4-2A8E-45C2-8C08-5949E817A352}"/>
              </a:ext>
            </a:extLst>
          </p:cNvPr>
          <p:cNvSpPr>
            <a:spLocks noChangeArrowheads="1"/>
          </p:cNvSpPr>
          <p:nvPr/>
        </p:nvSpPr>
        <p:spPr bwMode="auto">
          <a:xfrm>
            <a:off x="300038" y="5741397"/>
            <a:ext cx="84963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Times New Roman" pitchFamily="18" charset="0"/>
              </a:defRPr>
            </a:lvl1pPr>
            <a:lvl2pPr marL="742950" indent="-285750">
              <a:spcBef>
                <a:spcPct val="20000"/>
              </a:spcBef>
              <a:buClr>
                <a:schemeClr val="tx2"/>
              </a:buClr>
              <a:buSzPct val="60000"/>
              <a:buFont typeface="Wingdings" pitchFamily="2" charset="2"/>
              <a:buChar char="n"/>
              <a:defRPr sz="2400">
                <a:solidFill>
                  <a:schemeClr val="tx1"/>
                </a:solidFill>
                <a:effectLst>
                  <a:outerShdw blurRad="38100" dist="38100" dir="2700000" algn="tl">
                    <a:srgbClr val="000000"/>
                  </a:outerShdw>
                </a:effectLst>
                <a:latin typeface="Times New Roman" pitchFamily="18" charset="0"/>
              </a:defRPr>
            </a:lvl2pPr>
            <a:lvl3pPr marL="1143000" indent="-228600">
              <a:spcBef>
                <a:spcPct val="20000"/>
              </a:spcBef>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Times New Roman" pitchFamily="18" charset="0"/>
              </a:defRPr>
            </a:lvl3pPr>
            <a:lvl4pPr marL="1600200" indent="-228600">
              <a:spcBef>
                <a:spcPct val="20000"/>
              </a:spcBef>
              <a:buClr>
                <a:schemeClr val="tx1"/>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4pPr>
            <a:lvl5pPr marL="2057400" indent="-228600">
              <a:spcBef>
                <a:spcPct val="20000"/>
              </a:spcBef>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5pPr>
            <a:lvl6pPr marL="25146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6pPr>
            <a:lvl7pPr marL="29718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7pPr>
            <a:lvl8pPr marL="34290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8pPr>
            <a:lvl9pPr marL="38862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9pPr>
          </a:lstStyle>
          <a:p>
            <a:pPr>
              <a:buFont typeface="Wingdings" pitchFamily="2" charset="2"/>
              <a:buNone/>
              <a:defRPr/>
            </a:pPr>
            <a:r>
              <a:rPr lang="en-US" altLang="en-US" sz="2400" b="1" dirty="0">
                <a:cs typeface="+mn-cs"/>
                <a:hlinkClick r:id="rId3"/>
              </a:rPr>
              <a:t>15.17.060.B.3</a:t>
            </a:r>
            <a:r>
              <a:rPr lang="en-US" altLang="en-US" sz="2400" b="1" dirty="0">
                <a:cs typeface="+mn-cs"/>
              </a:rPr>
              <a:t>     Site Plan Review and Landmarks Commission: Demolition or Partial Demolition</a:t>
            </a:r>
            <a:endParaRPr lang="en-US" altLang="en-US" sz="2400" b="1" dirty="0">
              <a:cs typeface="+mn-cs"/>
              <a:hlinkClick r:id="rId4"/>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4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64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P spid="146438" grpId="0"/>
      <p:bldP spid="146439" grpId="0"/>
      <p:bldP spid="146440" grpId="0"/>
      <p:bldP spid="1464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998B135E-82A9-4E9F-88F9-BC78A13A9005}"/>
              </a:ext>
            </a:extLst>
          </p:cNvPr>
          <p:cNvSpPr>
            <a:spLocks noChangeArrowheads="1"/>
          </p:cNvSpPr>
          <p:nvPr/>
        </p:nvSpPr>
        <p:spPr bwMode="auto">
          <a:xfrm>
            <a:off x="2286000" y="237991"/>
            <a:ext cx="4572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lnSpc>
                <a:spcPct val="90000"/>
              </a:lnSpc>
              <a:spcBef>
                <a:spcPct val="0"/>
              </a:spcBef>
              <a:buClrTx/>
              <a:buSzTx/>
              <a:buFont typeface="Wingdings" panose="05000000000000000000" pitchFamily="2" charset="2"/>
              <a:buNone/>
            </a:pPr>
            <a:r>
              <a:rPr lang="en-US" altLang="en-US" sz="2000" b="1" dirty="0">
                <a:solidFill>
                  <a:srgbClr val="FFFF66"/>
                </a:solidFill>
              </a:rPr>
              <a:t> FMC Chapter 15.17.060.D</a:t>
            </a:r>
            <a:br>
              <a:rPr lang="en-US" altLang="en-US" sz="2000" b="1" dirty="0"/>
            </a:br>
            <a:r>
              <a:rPr lang="en-US" altLang="en-US" sz="1800" b="1" dirty="0"/>
              <a:t>Decision to Approve/Deny</a:t>
            </a:r>
          </a:p>
        </p:txBody>
      </p:sp>
      <p:sp>
        <p:nvSpPr>
          <p:cNvPr id="6" name="Rectangle 14">
            <a:extLst>
              <a:ext uri="{FF2B5EF4-FFF2-40B4-BE49-F238E27FC236}">
                <a16:creationId xmlns:a16="http://schemas.microsoft.com/office/drawing/2014/main" id="{8EC6E1F9-861E-4257-9553-A9215B1FB000}"/>
              </a:ext>
            </a:extLst>
          </p:cNvPr>
          <p:cNvSpPr>
            <a:spLocks noChangeArrowheads="1"/>
          </p:cNvSpPr>
          <p:nvPr/>
        </p:nvSpPr>
        <p:spPr bwMode="auto">
          <a:xfrm>
            <a:off x="71437" y="857116"/>
            <a:ext cx="9001125"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Times New Roman" pitchFamily="18" charset="0"/>
              </a:defRPr>
            </a:lvl1pPr>
            <a:lvl2pPr marL="742950" indent="-285750">
              <a:spcBef>
                <a:spcPct val="20000"/>
              </a:spcBef>
              <a:buClr>
                <a:schemeClr val="tx2"/>
              </a:buClr>
              <a:buSzPct val="60000"/>
              <a:buFont typeface="Wingdings" pitchFamily="2" charset="2"/>
              <a:buChar char="n"/>
              <a:defRPr sz="2400">
                <a:solidFill>
                  <a:schemeClr val="tx1"/>
                </a:solidFill>
                <a:effectLst>
                  <a:outerShdw blurRad="38100" dist="38100" dir="2700000" algn="tl">
                    <a:srgbClr val="000000"/>
                  </a:outerShdw>
                </a:effectLst>
                <a:latin typeface="Times New Roman" pitchFamily="18" charset="0"/>
              </a:defRPr>
            </a:lvl2pPr>
            <a:lvl3pPr marL="1143000" indent="-228600">
              <a:spcBef>
                <a:spcPct val="20000"/>
              </a:spcBef>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Times New Roman" pitchFamily="18" charset="0"/>
              </a:defRPr>
            </a:lvl3pPr>
            <a:lvl4pPr marL="1600200" indent="-228600">
              <a:spcBef>
                <a:spcPct val="20000"/>
              </a:spcBef>
              <a:buClr>
                <a:schemeClr val="tx1"/>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4pPr>
            <a:lvl5pPr marL="2057400" indent="-228600">
              <a:spcBef>
                <a:spcPct val="20000"/>
              </a:spcBef>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5pPr>
            <a:lvl6pPr marL="25146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6pPr>
            <a:lvl7pPr marL="29718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7pPr>
            <a:lvl8pPr marL="34290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8pPr>
            <a:lvl9pPr marL="3886200" indent="-228600" fontAlgn="base">
              <a:spcBef>
                <a:spcPct val="20000"/>
              </a:spcBef>
              <a:spcAft>
                <a:spcPct val="0"/>
              </a:spcAft>
              <a:buClr>
                <a:schemeClr val="hlink"/>
              </a:buClr>
              <a:buSzPct val="60000"/>
              <a:buFont typeface="Wingdings" pitchFamily="2" charset="2"/>
              <a:buChar char="n"/>
              <a:defRPr>
                <a:solidFill>
                  <a:schemeClr val="tx1"/>
                </a:solidFill>
                <a:effectLst>
                  <a:outerShdw blurRad="38100" dist="38100" dir="2700000" algn="tl">
                    <a:srgbClr val="000000"/>
                  </a:outerShdw>
                </a:effectLst>
                <a:latin typeface="Times New Roman" pitchFamily="18" charset="0"/>
              </a:defRPr>
            </a:lvl9pPr>
          </a:lstStyle>
          <a:p>
            <a:pPr>
              <a:buFont typeface="Wingdings" pitchFamily="2" charset="2"/>
              <a:buNone/>
              <a:defRPr/>
            </a:pPr>
            <a:r>
              <a:rPr lang="en-US" altLang="en-US" sz="2400" b="1" dirty="0">
                <a:cs typeface="+mn-cs"/>
                <a:hlinkClick r:id="rId3"/>
              </a:rPr>
              <a:t>15.17.060.D.</a:t>
            </a:r>
            <a:r>
              <a:rPr lang="en-US" altLang="en-US" sz="2400" b="1" dirty="0">
                <a:cs typeface="+mn-cs"/>
              </a:rPr>
              <a:t>     Decision to Approve or Deny a Request based on four (4) objectives.</a:t>
            </a:r>
          </a:p>
          <a:p>
            <a:pPr>
              <a:buFont typeface="Wingdings" pitchFamily="2" charset="2"/>
              <a:buNone/>
              <a:defRPr/>
            </a:pPr>
            <a:endParaRPr lang="en-US" altLang="en-US" sz="2400" b="1" dirty="0">
              <a:cs typeface="+mn-cs"/>
            </a:endParaRPr>
          </a:p>
          <a:p>
            <a:pPr marL="0" indent="0">
              <a:buClr>
                <a:schemeClr val="tx1"/>
              </a:buClr>
              <a:buSzPct val="65000"/>
              <a:buNone/>
              <a:defRPr/>
            </a:pPr>
            <a:r>
              <a:rPr lang="en-US" altLang="en-US" sz="2000" b="1" dirty="0">
                <a:cs typeface="+mn-cs"/>
              </a:rPr>
              <a:t>1. Preservation and rehabilitation of existing affordable housing and neighborhood lifestyle. Additionally, the intent is to protect and enhance the historic character of development found within the preservation zones.</a:t>
            </a:r>
          </a:p>
          <a:p>
            <a:pPr marL="0" indent="0">
              <a:buNone/>
              <a:defRPr/>
            </a:pPr>
            <a:endParaRPr lang="en-US" altLang="en-US" sz="2000" b="1" dirty="0">
              <a:cs typeface="+mn-cs"/>
            </a:endParaRPr>
          </a:p>
          <a:p>
            <a:pPr marL="0" indent="0">
              <a:buNone/>
              <a:defRPr/>
            </a:pPr>
            <a:r>
              <a:rPr lang="en-US" altLang="en-US" sz="2000" b="1" dirty="0">
                <a:cs typeface="+mn-cs"/>
              </a:rPr>
              <a:t>2. If existing housing is clearly deteriorated or dilapidated beyond rehabilitation, or if a residential structure does not contribute to, or is not compatible with, the established character of the neighborhood, said housing may be removed.</a:t>
            </a:r>
          </a:p>
          <a:p>
            <a:pPr marL="0" indent="0">
              <a:buNone/>
              <a:defRPr/>
            </a:pPr>
            <a:endParaRPr lang="en-US" altLang="en-US" sz="2000" b="1" dirty="0">
              <a:cs typeface="+mn-cs"/>
            </a:endParaRPr>
          </a:p>
          <a:p>
            <a:pPr marL="0" indent="0">
              <a:buNone/>
              <a:defRPr/>
            </a:pPr>
            <a:r>
              <a:rPr lang="en-US" altLang="en-US" sz="2000" b="1" dirty="0">
                <a:cs typeface="+mn-cs"/>
              </a:rPr>
              <a:t>3. Where proposed new construction is found to be incompatible by reason of obtrusiveness, excessive bulk, over development, inappropriate architectural style or nonresidential character, the proposal shall be modified or denied.</a:t>
            </a:r>
          </a:p>
          <a:p>
            <a:pPr marL="0" indent="0">
              <a:buNone/>
              <a:defRPr/>
            </a:pPr>
            <a:endParaRPr lang="en-US" altLang="en-US" sz="2000" b="1" dirty="0">
              <a:cs typeface="+mn-cs"/>
            </a:endParaRPr>
          </a:p>
          <a:p>
            <a:pPr marL="0" indent="0">
              <a:buNone/>
              <a:defRPr/>
            </a:pPr>
            <a:r>
              <a:rPr lang="en-US" altLang="en-US" sz="2000" b="1" dirty="0">
                <a:cs typeface="+mn-cs"/>
              </a:rPr>
              <a:t>4. Objectives of Design Guidelines for Residential Preservation Zones</a:t>
            </a:r>
          </a:p>
          <a:p>
            <a:pPr>
              <a:defRPr/>
            </a:pPr>
            <a:endParaRPr lang="en-US" altLang="en-US" sz="2000" b="1" dirty="0">
              <a:cs typeface="+mn-cs"/>
            </a:endParaRPr>
          </a:p>
          <a:p>
            <a:pPr>
              <a:defRPr/>
            </a:pPr>
            <a:endParaRPr lang="en-US" altLang="en-US" b="1" dirty="0">
              <a:cs typeface="+mn-cs"/>
              <a:hlinkClick r:id="rId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5727</TotalTime>
  <Words>2382</Words>
  <Application>Microsoft Office PowerPoint</Application>
  <PresentationFormat>On-screen Show (4:3)</PresentationFormat>
  <Paragraphs>167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Times New Roman</vt:lpstr>
      <vt:lpstr>Wingdings</vt:lpstr>
      <vt:lpstr>Symbol</vt:lpstr>
      <vt:lpstr>Arial</vt:lpstr>
      <vt:lpstr>Maple</vt:lpstr>
      <vt:lpstr>PowerPoint Presentation</vt:lpstr>
      <vt:lpstr>Agenda</vt:lpstr>
      <vt:lpstr>PowerPoint Presentation</vt:lpstr>
      <vt:lpstr>PowerPoint Presentation</vt:lpstr>
      <vt:lpstr>PowerPoint Presentation</vt:lpstr>
      <vt:lpstr>Residential Preservation Zone</vt:lpstr>
      <vt:lpstr>PowerPoint Presentation</vt:lpstr>
      <vt:lpstr>PowerPoint Presentation</vt:lpstr>
      <vt:lpstr>PowerPoint Presentation</vt:lpstr>
      <vt:lpstr>Mills Act Program</vt:lpstr>
      <vt:lpstr>PowerPoint Presentation</vt:lpstr>
      <vt:lpstr>Documents</vt:lpstr>
      <vt:lpstr>PowerPoint Presentation</vt:lpstr>
      <vt:lpstr>Questions?</vt:lpstr>
      <vt:lpstr>PowerPoint Presentation</vt:lpstr>
    </vt:vector>
  </TitlesOfParts>
  <Company>City of Fullerton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JayE</dc:creator>
  <cp:lastModifiedBy>Andrew Kusch</cp:lastModifiedBy>
  <cp:revision>159</cp:revision>
  <cp:lastPrinted>2022-12-01T00:59:36Z</cp:lastPrinted>
  <dcterms:created xsi:type="dcterms:W3CDTF">2003-03-11T17:32:49Z</dcterms:created>
  <dcterms:modified xsi:type="dcterms:W3CDTF">2024-06-13T17:58:38Z</dcterms:modified>
</cp:coreProperties>
</file>